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53" r:id="rId5"/>
  </p:sldMasterIdLst>
  <p:notesMasterIdLst>
    <p:notesMasterId r:id="rId58"/>
  </p:notesMasterIdLst>
  <p:handoutMasterIdLst>
    <p:handoutMasterId r:id="rId59"/>
  </p:handoutMasterIdLst>
  <p:sldIdLst>
    <p:sldId id="348" r:id="rId6"/>
    <p:sldId id="343" r:id="rId7"/>
    <p:sldId id="316" r:id="rId8"/>
    <p:sldId id="317" r:id="rId9"/>
    <p:sldId id="406" r:id="rId10"/>
    <p:sldId id="397" r:id="rId11"/>
    <p:sldId id="318" r:id="rId12"/>
    <p:sldId id="390" r:id="rId13"/>
    <p:sldId id="323" r:id="rId14"/>
    <p:sldId id="324" r:id="rId15"/>
    <p:sldId id="325" r:id="rId16"/>
    <p:sldId id="350" r:id="rId17"/>
    <p:sldId id="349" r:id="rId18"/>
    <p:sldId id="351" r:id="rId19"/>
    <p:sldId id="394" r:id="rId20"/>
    <p:sldId id="352" r:id="rId21"/>
    <p:sldId id="395" r:id="rId22"/>
    <p:sldId id="355" r:id="rId23"/>
    <p:sldId id="396" r:id="rId24"/>
    <p:sldId id="354" r:id="rId25"/>
    <p:sldId id="405" r:id="rId26"/>
    <p:sldId id="373" r:id="rId27"/>
    <p:sldId id="356" r:id="rId28"/>
    <p:sldId id="407" r:id="rId29"/>
    <p:sldId id="409" r:id="rId30"/>
    <p:sldId id="408" r:id="rId31"/>
    <p:sldId id="294" r:id="rId32"/>
    <p:sldId id="268" r:id="rId33"/>
    <p:sldId id="322" r:id="rId34"/>
    <p:sldId id="371" r:id="rId35"/>
    <p:sldId id="368" r:id="rId36"/>
    <p:sldId id="369" r:id="rId37"/>
    <p:sldId id="392" r:id="rId38"/>
    <p:sldId id="370" r:id="rId39"/>
    <p:sldId id="374" r:id="rId40"/>
    <p:sldId id="391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5" r:id="rId49"/>
    <p:sldId id="398" r:id="rId50"/>
    <p:sldId id="399" r:id="rId51"/>
    <p:sldId id="272" r:id="rId52"/>
    <p:sldId id="404" r:id="rId53"/>
    <p:sldId id="386" r:id="rId54"/>
    <p:sldId id="387" r:id="rId55"/>
    <p:sldId id="285" r:id="rId56"/>
    <p:sldId id="393" r:id="rId57"/>
  </p:sldIdLst>
  <p:sldSz cx="12192000" cy="6858000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D78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D42BEB-8488-4DE6-A09A-AAC62371139B}" v="201" dt="2022-03-08T19:45:28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704" autoAdjust="0"/>
  </p:normalViewPr>
  <p:slideViewPr>
    <p:cSldViewPr>
      <p:cViewPr varScale="1">
        <p:scale>
          <a:sx n="63" d="100"/>
          <a:sy n="63" d="100"/>
        </p:scale>
        <p:origin x="273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9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E25C7-0D72-4B80-B7D9-14C64AA77DD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3B0F2118-1095-4E0C-952B-C577E429F1C8}">
      <dgm:prSet/>
      <dgm:spPr/>
      <dgm:t>
        <a:bodyPr/>
        <a:lstStyle/>
        <a:p>
          <a:pPr rtl="0"/>
          <a:r>
            <a:rPr lang="en-GB"/>
            <a:t>Sleeping 7-8 hours per day</a:t>
          </a:r>
        </a:p>
      </dgm:t>
    </dgm:pt>
    <dgm:pt modelId="{6FEC0881-69C2-4B6D-A38D-E095BC208ACF}" type="parTrans" cxnId="{6A43C903-E3AA-4B56-B7E5-5863D64C89C5}">
      <dgm:prSet/>
      <dgm:spPr/>
      <dgm:t>
        <a:bodyPr/>
        <a:lstStyle/>
        <a:p>
          <a:pPr algn="ctr"/>
          <a:endParaRPr lang="en-GB"/>
        </a:p>
      </dgm:t>
    </dgm:pt>
    <dgm:pt modelId="{6BB9DB07-3F1D-41AD-8889-4F3A50DE9427}" type="sibTrans" cxnId="{6A43C903-E3AA-4B56-B7E5-5863D64C89C5}">
      <dgm:prSet/>
      <dgm:spPr/>
      <dgm:t>
        <a:bodyPr/>
        <a:lstStyle/>
        <a:p>
          <a:endParaRPr lang="en-GB"/>
        </a:p>
      </dgm:t>
    </dgm:pt>
    <dgm:pt modelId="{8F0622AC-A6B2-470F-AE39-4628E3529237}">
      <dgm:prSet/>
      <dgm:spPr/>
      <dgm:t>
        <a:bodyPr/>
        <a:lstStyle/>
        <a:p>
          <a:pPr rtl="0"/>
          <a:r>
            <a:rPr lang="en-GB"/>
            <a:t>Having breakfast everyday</a:t>
          </a:r>
        </a:p>
      </dgm:t>
    </dgm:pt>
    <dgm:pt modelId="{86DA02BD-9368-440F-A387-B8186AAB27FF}" type="parTrans" cxnId="{6FA131AA-1570-4FA0-8F99-F812ADEB4BAC}">
      <dgm:prSet/>
      <dgm:spPr/>
      <dgm:t>
        <a:bodyPr/>
        <a:lstStyle/>
        <a:p>
          <a:pPr algn="ctr"/>
          <a:endParaRPr lang="en-GB"/>
        </a:p>
      </dgm:t>
    </dgm:pt>
    <dgm:pt modelId="{D3CBBC54-62E7-4964-9641-6C26BEE1F670}" type="sibTrans" cxnId="{6FA131AA-1570-4FA0-8F99-F812ADEB4BAC}">
      <dgm:prSet/>
      <dgm:spPr/>
      <dgm:t>
        <a:bodyPr/>
        <a:lstStyle/>
        <a:p>
          <a:endParaRPr lang="en-GB"/>
        </a:p>
      </dgm:t>
    </dgm:pt>
    <dgm:pt modelId="{9E747714-DEDE-4251-8623-E560E90BC1BA}">
      <dgm:prSet/>
      <dgm:spPr/>
      <dgm:t>
        <a:bodyPr/>
        <a:lstStyle/>
        <a:p>
          <a:pPr rtl="0"/>
          <a:r>
            <a:rPr lang="en-GB"/>
            <a:t>Not smoking</a:t>
          </a:r>
        </a:p>
      </dgm:t>
    </dgm:pt>
    <dgm:pt modelId="{28EB9501-5DAF-4143-95D8-34163477B685}" type="parTrans" cxnId="{155D883D-4CC0-4888-9B57-50BBD58DEEE9}">
      <dgm:prSet/>
      <dgm:spPr/>
      <dgm:t>
        <a:bodyPr/>
        <a:lstStyle/>
        <a:p>
          <a:pPr algn="ctr"/>
          <a:endParaRPr lang="en-GB"/>
        </a:p>
      </dgm:t>
    </dgm:pt>
    <dgm:pt modelId="{B934D8CA-48E6-4F23-9359-6D22811CBF9B}" type="sibTrans" cxnId="{155D883D-4CC0-4888-9B57-50BBD58DEEE9}">
      <dgm:prSet/>
      <dgm:spPr/>
      <dgm:t>
        <a:bodyPr/>
        <a:lstStyle/>
        <a:p>
          <a:endParaRPr lang="en-GB"/>
        </a:p>
      </dgm:t>
    </dgm:pt>
    <dgm:pt modelId="{27E0F15C-1905-4D0E-9D80-34D1959F59BD}">
      <dgm:prSet/>
      <dgm:spPr/>
      <dgm:t>
        <a:bodyPr/>
        <a:lstStyle/>
        <a:p>
          <a:pPr rtl="0"/>
          <a:r>
            <a:rPr lang="en-GB"/>
            <a:t>Rarely eating between meals</a:t>
          </a:r>
        </a:p>
      </dgm:t>
    </dgm:pt>
    <dgm:pt modelId="{D5A811DA-F6A4-41A4-AB57-B4289BCEDE3F}" type="parTrans" cxnId="{900003D5-48AD-463E-B9E5-390650EE3DF2}">
      <dgm:prSet/>
      <dgm:spPr/>
      <dgm:t>
        <a:bodyPr/>
        <a:lstStyle/>
        <a:p>
          <a:pPr algn="ctr"/>
          <a:endParaRPr lang="en-GB"/>
        </a:p>
      </dgm:t>
    </dgm:pt>
    <dgm:pt modelId="{88B3C45C-DE2B-4F40-81B6-5346C742BA66}" type="sibTrans" cxnId="{900003D5-48AD-463E-B9E5-390650EE3DF2}">
      <dgm:prSet/>
      <dgm:spPr/>
      <dgm:t>
        <a:bodyPr/>
        <a:lstStyle/>
        <a:p>
          <a:endParaRPr lang="en-GB"/>
        </a:p>
      </dgm:t>
    </dgm:pt>
    <dgm:pt modelId="{C96F66F5-3404-4BFB-813C-8AEC548A9FF1}">
      <dgm:prSet/>
      <dgm:spPr/>
      <dgm:t>
        <a:bodyPr/>
        <a:lstStyle/>
        <a:p>
          <a:pPr rtl="0"/>
          <a:r>
            <a:rPr lang="en-GB"/>
            <a:t>Being near or at a prescribed weight</a:t>
          </a:r>
        </a:p>
      </dgm:t>
    </dgm:pt>
    <dgm:pt modelId="{A2E6AFF1-5136-4B65-B420-44ADB866F358}" type="parTrans" cxnId="{FA4CEE5F-3C5E-4D9D-91C0-9086E446D5CE}">
      <dgm:prSet/>
      <dgm:spPr/>
      <dgm:t>
        <a:bodyPr/>
        <a:lstStyle/>
        <a:p>
          <a:pPr algn="ctr"/>
          <a:endParaRPr lang="en-GB"/>
        </a:p>
      </dgm:t>
    </dgm:pt>
    <dgm:pt modelId="{E7D41772-45AD-4B79-A320-116BD9F905B7}" type="sibTrans" cxnId="{FA4CEE5F-3C5E-4D9D-91C0-9086E446D5CE}">
      <dgm:prSet/>
      <dgm:spPr/>
      <dgm:t>
        <a:bodyPr/>
        <a:lstStyle/>
        <a:p>
          <a:endParaRPr lang="en-GB"/>
        </a:p>
      </dgm:t>
    </dgm:pt>
    <dgm:pt modelId="{7E62A7F4-C634-4EA2-BD07-010139499DC5}">
      <dgm:prSet/>
      <dgm:spPr/>
      <dgm:t>
        <a:bodyPr/>
        <a:lstStyle/>
        <a:p>
          <a:pPr rtl="0"/>
          <a:r>
            <a:rPr lang="en-GB"/>
            <a:t>Having moderate or no use of alcohol</a:t>
          </a:r>
        </a:p>
      </dgm:t>
    </dgm:pt>
    <dgm:pt modelId="{A3A9E314-008A-4AAD-9D05-2C02D3A6AC0C}" type="parTrans" cxnId="{A878F852-B957-4681-979D-934CF8EB813B}">
      <dgm:prSet/>
      <dgm:spPr/>
      <dgm:t>
        <a:bodyPr/>
        <a:lstStyle/>
        <a:p>
          <a:pPr algn="ctr"/>
          <a:endParaRPr lang="en-GB"/>
        </a:p>
      </dgm:t>
    </dgm:pt>
    <dgm:pt modelId="{1FE71B53-E0D8-42E0-9639-298B245E43FB}" type="sibTrans" cxnId="{A878F852-B957-4681-979D-934CF8EB813B}">
      <dgm:prSet/>
      <dgm:spPr/>
      <dgm:t>
        <a:bodyPr/>
        <a:lstStyle/>
        <a:p>
          <a:endParaRPr lang="en-GB"/>
        </a:p>
      </dgm:t>
    </dgm:pt>
    <dgm:pt modelId="{DF88014E-4482-412F-8F0D-EEFC1C88CCEC}">
      <dgm:prSet/>
      <dgm:spPr/>
      <dgm:t>
        <a:bodyPr/>
        <a:lstStyle/>
        <a:p>
          <a:pPr rtl="0"/>
          <a:r>
            <a:rPr lang="en-GB"/>
            <a:t>Taking regular exercise</a:t>
          </a:r>
        </a:p>
      </dgm:t>
    </dgm:pt>
    <dgm:pt modelId="{8C103669-77F7-4DF8-A643-1CAAE8BD5F08}" type="parTrans" cxnId="{834F7DF0-37EC-4A02-AEEB-02BFE74B730C}">
      <dgm:prSet/>
      <dgm:spPr/>
      <dgm:t>
        <a:bodyPr/>
        <a:lstStyle/>
        <a:p>
          <a:pPr algn="ctr"/>
          <a:endParaRPr lang="en-GB"/>
        </a:p>
      </dgm:t>
    </dgm:pt>
    <dgm:pt modelId="{6795991D-122E-40B8-B897-4A2273C1418A}" type="sibTrans" cxnId="{834F7DF0-37EC-4A02-AEEB-02BFE74B730C}">
      <dgm:prSet/>
      <dgm:spPr/>
      <dgm:t>
        <a:bodyPr/>
        <a:lstStyle/>
        <a:p>
          <a:endParaRPr lang="en-GB"/>
        </a:p>
      </dgm:t>
    </dgm:pt>
    <dgm:pt modelId="{99AD0581-C226-411E-BB00-8FCCA620C624}" type="pres">
      <dgm:prSet presAssocID="{E96E25C7-0D72-4B80-B7D9-14C64AA77DDF}" presName="linear" presStyleCnt="0">
        <dgm:presLayoutVars>
          <dgm:animLvl val="lvl"/>
          <dgm:resizeHandles val="exact"/>
        </dgm:presLayoutVars>
      </dgm:prSet>
      <dgm:spPr/>
    </dgm:pt>
    <dgm:pt modelId="{C9D63375-FF39-4885-8168-1BE1C68C0992}" type="pres">
      <dgm:prSet presAssocID="{3B0F2118-1095-4E0C-952B-C577E429F1C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22344B8-F1FF-4E03-8195-8DF37F54CE1B}" type="pres">
      <dgm:prSet presAssocID="{6BB9DB07-3F1D-41AD-8889-4F3A50DE9427}" presName="spacer" presStyleCnt="0"/>
      <dgm:spPr/>
    </dgm:pt>
    <dgm:pt modelId="{7BDF31DC-BF36-4F9F-9ABB-D5346BF71CD0}" type="pres">
      <dgm:prSet presAssocID="{8F0622AC-A6B2-470F-AE39-4628E35292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E25E816-4143-4CF8-9EE1-8CCE123ACFFA}" type="pres">
      <dgm:prSet presAssocID="{D3CBBC54-62E7-4964-9641-6C26BEE1F670}" presName="spacer" presStyleCnt="0"/>
      <dgm:spPr/>
    </dgm:pt>
    <dgm:pt modelId="{54C639E8-4847-4778-87D6-D2EC74C165B4}" type="pres">
      <dgm:prSet presAssocID="{9E747714-DEDE-4251-8623-E560E90BC1B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4B83D53-F403-42FB-A304-2DF822193DFE}" type="pres">
      <dgm:prSet presAssocID="{B934D8CA-48E6-4F23-9359-6D22811CBF9B}" presName="spacer" presStyleCnt="0"/>
      <dgm:spPr/>
    </dgm:pt>
    <dgm:pt modelId="{FCC13C40-8510-4F8E-9739-2911809BA3DA}" type="pres">
      <dgm:prSet presAssocID="{27E0F15C-1905-4D0E-9D80-34D1959F59B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3F63419-FB7C-4692-8D20-CF25B115D92C}" type="pres">
      <dgm:prSet presAssocID="{88B3C45C-DE2B-4F40-81B6-5346C742BA66}" presName="spacer" presStyleCnt="0"/>
      <dgm:spPr/>
    </dgm:pt>
    <dgm:pt modelId="{EC987D60-1D3A-4C3E-BCAB-D31BE309A35F}" type="pres">
      <dgm:prSet presAssocID="{C96F66F5-3404-4BFB-813C-8AEC548A9FF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8680925-0251-4C45-88BE-9A4BCCA938F9}" type="pres">
      <dgm:prSet presAssocID="{E7D41772-45AD-4B79-A320-116BD9F905B7}" presName="spacer" presStyleCnt="0"/>
      <dgm:spPr/>
    </dgm:pt>
    <dgm:pt modelId="{E0CD5097-F251-4BA8-8E8A-09B0229B4134}" type="pres">
      <dgm:prSet presAssocID="{7E62A7F4-C634-4EA2-BD07-010139499DC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A5738C1-D14B-4542-83F1-B90B82D1EF94}" type="pres">
      <dgm:prSet presAssocID="{1FE71B53-E0D8-42E0-9639-298B245E43FB}" presName="spacer" presStyleCnt="0"/>
      <dgm:spPr/>
    </dgm:pt>
    <dgm:pt modelId="{EC435C4A-5EB8-4FD5-B25F-339C064E8C46}" type="pres">
      <dgm:prSet presAssocID="{DF88014E-4482-412F-8F0D-EEFC1C88CCE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A43C903-E3AA-4B56-B7E5-5863D64C89C5}" srcId="{E96E25C7-0D72-4B80-B7D9-14C64AA77DDF}" destId="{3B0F2118-1095-4E0C-952B-C577E429F1C8}" srcOrd="0" destOrd="0" parTransId="{6FEC0881-69C2-4B6D-A38D-E095BC208ACF}" sibTransId="{6BB9DB07-3F1D-41AD-8889-4F3A50DE9427}"/>
    <dgm:cxn modelId="{7F96080A-E6B0-46CD-81E8-B4AF2B08A0D7}" type="presOf" srcId="{7E62A7F4-C634-4EA2-BD07-010139499DC5}" destId="{E0CD5097-F251-4BA8-8E8A-09B0229B4134}" srcOrd="0" destOrd="0" presId="urn:microsoft.com/office/officeart/2005/8/layout/vList2"/>
    <dgm:cxn modelId="{F6B76A19-D866-436F-86F0-D600C9BA36D5}" type="presOf" srcId="{9E747714-DEDE-4251-8623-E560E90BC1BA}" destId="{54C639E8-4847-4778-87D6-D2EC74C165B4}" srcOrd="0" destOrd="0" presId="urn:microsoft.com/office/officeart/2005/8/layout/vList2"/>
    <dgm:cxn modelId="{155D883D-4CC0-4888-9B57-50BBD58DEEE9}" srcId="{E96E25C7-0D72-4B80-B7D9-14C64AA77DDF}" destId="{9E747714-DEDE-4251-8623-E560E90BC1BA}" srcOrd="2" destOrd="0" parTransId="{28EB9501-5DAF-4143-95D8-34163477B685}" sibTransId="{B934D8CA-48E6-4F23-9359-6D22811CBF9B}"/>
    <dgm:cxn modelId="{FA4CEE5F-3C5E-4D9D-91C0-9086E446D5CE}" srcId="{E96E25C7-0D72-4B80-B7D9-14C64AA77DDF}" destId="{C96F66F5-3404-4BFB-813C-8AEC548A9FF1}" srcOrd="4" destOrd="0" parTransId="{A2E6AFF1-5136-4B65-B420-44ADB866F358}" sibTransId="{E7D41772-45AD-4B79-A320-116BD9F905B7}"/>
    <dgm:cxn modelId="{7C84776D-CF6F-4488-A2BE-64D19ECDD744}" type="presOf" srcId="{8F0622AC-A6B2-470F-AE39-4628E3529237}" destId="{7BDF31DC-BF36-4F9F-9ABB-D5346BF71CD0}" srcOrd="0" destOrd="0" presId="urn:microsoft.com/office/officeart/2005/8/layout/vList2"/>
    <dgm:cxn modelId="{E44DAB6D-7487-48A7-B437-18C1757481EA}" type="presOf" srcId="{C96F66F5-3404-4BFB-813C-8AEC548A9FF1}" destId="{EC987D60-1D3A-4C3E-BCAB-D31BE309A35F}" srcOrd="0" destOrd="0" presId="urn:microsoft.com/office/officeart/2005/8/layout/vList2"/>
    <dgm:cxn modelId="{A878F852-B957-4681-979D-934CF8EB813B}" srcId="{E96E25C7-0D72-4B80-B7D9-14C64AA77DDF}" destId="{7E62A7F4-C634-4EA2-BD07-010139499DC5}" srcOrd="5" destOrd="0" parTransId="{A3A9E314-008A-4AAD-9D05-2C02D3A6AC0C}" sibTransId="{1FE71B53-E0D8-42E0-9639-298B245E43FB}"/>
    <dgm:cxn modelId="{87C2039E-74CD-4842-AA3A-497C8B3B6680}" type="presOf" srcId="{E96E25C7-0D72-4B80-B7D9-14C64AA77DDF}" destId="{99AD0581-C226-411E-BB00-8FCCA620C624}" srcOrd="0" destOrd="0" presId="urn:microsoft.com/office/officeart/2005/8/layout/vList2"/>
    <dgm:cxn modelId="{6FA131AA-1570-4FA0-8F99-F812ADEB4BAC}" srcId="{E96E25C7-0D72-4B80-B7D9-14C64AA77DDF}" destId="{8F0622AC-A6B2-470F-AE39-4628E3529237}" srcOrd="1" destOrd="0" parTransId="{86DA02BD-9368-440F-A387-B8186AAB27FF}" sibTransId="{D3CBBC54-62E7-4964-9641-6C26BEE1F670}"/>
    <dgm:cxn modelId="{BA3A19C9-403D-4D9F-A935-0CB2B16E46D5}" type="presOf" srcId="{3B0F2118-1095-4E0C-952B-C577E429F1C8}" destId="{C9D63375-FF39-4885-8168-1BE1C68C0992}" srcOrd="0" destOrd="0" presId="urn:microsoft.com/office/officeart/2005/8/layout/vList2"/>
    <dgm:cxn modelId="{900003D5-48AD-463E-B9E5-390650EE3DF2}" srcId="{E96E25C7-0D72-4B80-B7D9-14C64AA77DDF}" destId="{27E0F15C-1905-4D0E-9D80-34D1959F59BD}" srcOrd="3" destOrd="0" parTransId="{D5A811DA-F6A4-41A4-AB57-B4289BCEDE3F}" sibTransId="{88B3C45C-DE2B-4F40-81B6-5346C742BA66}"/>
    <dgm:cxn modelId="{DD666AEF-FD5B-4670-9A50-3201F382284E}" type="presOf" srcId="{DF88014E-4482-412F-8F0D-EEFC1C88CCEC}" destId="{EC435C4A-5EB8-4FD5-B25F-339C064E8C46}" srcOrd="0" destOrd="0" presId="urn:microsoft.com/office/officeart/2005/8/layout/vList2"/>
    <dgm:cxn modelId="{834F7DF0-37EC-4A02-AEEB-02BFE74B730C}" srcId="{E96E25C7-0D72-4B80-B7D9-14C64AA77DDF}" destId="{DF88014E-4482-412F-8F0D-EEFC1C88CCEC}" srcOrd="6" destOrd="0" parTransId="{8C103669-77F7-4DF8-A643-1CAAE8BD5F08}" sibTransId="{6795991D-122E-40B8-B897-4A2273C1418A}"/>
    <dgm:cxn modelId="{E03A51F7-2DC6-4AEC-8B2E-E1B7201D2C93}" type="presOf" srcId="{27E0F15C-1905-4D0E-9D80-34D1959F59BD}" destId="{FCC13C40-8510-4F8E-9739-2911809BA3DA}" srcOrd="0" destOrd="0" presId="urn:microsoft.com/office/officeart/2005/8/layout/vList2"/>
    <dgm:cxn modelId="{7CDA4F1D-ED72-452C-BBCD-E64D335A083A}" type="presParOf" srcId="{99AD0581-C226-411E-BB00-8FCCA620C624}" destId="{C9D63375-FF39-4885-8168-1BE1C68C0992}" srcOrd="0" destOrd="0" presId="urn:microsoft.com/office/officeart/2005/8/layout/vList2"/>
    <dgm:cxn modelId="{5A1B9734-166A-42F5-B9B6-86781F35C85B}" type="presParOf" srcId="{99AD0581-C226-411E-BB00-8FCCA620C624}" destId="{222344B8-F1FF-4E03-8195-8DF37F54CE1B}" srcOrd="1" destOrd="0" presId="urn:microsoft.com/office/officeart/2005/8/layout/vList2"/>
    <dgm:cxn modelId="{77680976-5BE0-47CA-916D-FED4D3DD2B15}" type="presParOf" srcId="{99AD0581-C226-411E-BB00-8FCCA620C624}" destId="{7BDF31DC-BF36-4F9F-9ABB-D5346BF71CD0}" srcOrd="2" destOrd="0" presId="urn:microsoft.com/office/officeart/2005/8/layout/vList2"/>
    <dgm:cxn modelId="{48CF2B2D-FB30-4498-B3D0-36308F776C94}" type="presParOf" srcId="{99AD0581-C226-411E-BB00-8FCCA620C624}" destId="{7E25E816-4143-4CF8-9EE1-8CCE123ACFFA}" srcOrd="3" destOrd="0" presId="urn:microsoft.com/office/officeart/2005/8/layout/vList2"/>
    <dgm:cxn modelId="{40D32423-832F-4416-BFDF-206A1BB794F0}" type="presParOf" srcId="{99AD0581-C226-411E-BB00-8FCCA620C624}" destId="{54C639E8-4847-4778-87D6-D2EC74C165B4}" srcOrd="4" destOrd="0" presId="urn:microsoft.com/office/officeart/2005/8/layout/vList2"/>
    <dgm:cxn modelId="{C63C547B-E1D9-4E8A-8068-BF7674D9C14A}" type="presParOf" srcId="{99AD0581-C226-411E-BB00-8FCCA620C624}" destId="{F4B83D53-F403-42FB-A304-2DF822193DFE}" srcOrd="5" destOrd="0" presId="urn:microsoft.com/office/officeart/2005/8/layout/vList2"/>
    <dgm:cxn modelId="{3E72EF39-FA67-40E5-967C-BA8030409095}" type="presParOf" srcId="{99AD0581-C226-411E-BB00-8FCCA620C624}" destId="{FCC13C40-8510-4F8E-9739-2911809BA3DA}" srcOrd="6" destOrd="0" presId="urn:microsoft.com/office/officeart/2005/8/layout/vList2"/>
    <dgm:cxn modelId="{CFD240A1-67A3-459F-9D67-5FA000DDF3D3}" type="presParOf" srcId="{99AD0581-C226-411E-BB00-8FCCA620C624}" destId="{73F63419-FB7C-4692-8D20-CF25B115D92C}" srcOrd="7" destOrd="0" presId="urn:microsoft.com/office/officeart/2005/8/layout/vList2"/>
    <dgm:cxn modelId="{8C7A12AE-81A1-40B9-85FA-45C9C75A5E9C}" type="presParOf" srcId="{99AD0581-C226-411E-BB00-8FCCA620C624}" destId="{EC987D60-1D3A-4C3E-BCAB-D31BE309A35F}" srcOrd="8" destOrd="0" presId="urn:microsoft.com/office/officeart/2005/8/layout/vList2"/>
    <dgm:cxn modelId="{AAC58497-4865-4F10-B635-33B7E9343D29}" type="presParOf" srcId="{99AD0581-C226-411E-BB00-8FCCA620C624}" destId="{48680925-0251-4C45-88BE-9A4BCCA938F9}" srcOrd="9" destOrd="0" presId="urn:microsoft.com/office/officeart/2005/8/layout/vList2"/>
    <dgm:cxn modelId="{83AF8EFE-36A8-45D0-8BA3-CF146DA66311}" type="presParOf" srcId="{99AD0581-C226-411E-BB00-8FCCA620C624}" destId="{E0CD5097-F251-4BA8-8E8A-09B0229B4134}" srcOrd="10" destOrd="0" presId="urn:microsoft.com/office/officeart/2005/8/layout/vList2"/>
    <dgm:cxn modelId="{938B8691-9E6A-4C3A-9F83-276F4C84118A}" type="presParOf" srcId="{99AD0581-C226-411E-BB00-8FCCA620C624}" destId="{5A5738C1-D14B-4542-83F1-B90B82D1EF94}" srcOrd="11" destOrd="0" presId="urn:microsoft.com/office/officeart/2005/8/layout/vList2"/>
    <dgm:cxn modelId="{3835A13E-0C84-4B21-B2A3-7D06B2F19285}" type="presParOf" srcId="{99AD0581-C226-411E-BB00-8FCCA620C624}" destId="{EC435C4A-5EB8-4FD5-B25F-339C064E8C4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63375-FF39-4885-8168-1BE1C68C0992}">
      <dsp:nvSpPr>
        <dsp:cNvPr id="0" name=""/>
        <dsp:cNvSpPr/>
      </dsp:nvSpPr>
      <dsp:spPr>
        <a:xfrm>
          <a:off x="0" y="67808"/>
          <a:ext cx="8987404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Sleeping 7-8 hours per day</a:t>
          </a:r>
        </a:p>
      </dsp:txBody>
      <dsp:txXfrm>
        <a:off x="22246" y="90054"/>
        <a:ext cx="8942912" cy="411223"/>
      </dsp:txXfrm>
    </dsp:sp>
    <dsp:sp modelId="{7BDF31DC-BF36-4F9F-9ABB-D5346BF71CD0}">
      <dsp:nvSpPr>
        <dsp:cNvPr id="0" name=""/>
        <dsp:cNvSpPr/>
      </dsp:nvSpPr>
      <dsp:spPr>
        <a:xfrm>
          <a:off x="0" y="578243"/>
          <a:ext cx="8987404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Having breakfast everyday</a:t>
          </a:r>
        </a:p>
      </dsp:txBody>
      <dsp:txXfrm>
        <a:off x="22246" y="600489"/>
        <a:ext cx="8942912" cy="411223"/>
      </dsp:txXfrm>
    </dsp:sp>
    <dsp:sp modelId="{54C639E8-4847-4778-87D6-D2EC74C165B4}">
      <dsp:nvSpPr>
        <dsp:cNvPr id="0" name=""/>
        <dsp:cNvSpPr/>
      </dsp:nvSpPr>
      <dsp:spPr>
        <a:xfrm>
          <a:off x="0" y="1088678"/>
          <a:ext cx="8987404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Not smoking</a:t>
          </a:r>
        </a:p>
      </dsp:txBody>
      <dsp:txXfrm>
        <a:off x="22246" y="1110924"/>
        <a:ext cx="8942912" cy="411223"/>
      </dsp:txXfrm>
    </dsp:sp>
    <dsp:sp modelId="{FCC13C40-8510-4F8E-9739-2911809BA3DA}">
      <dsp:nvSpPr>
        <dsp:cNvPr id="0" name=""/>
        <dsp:cNvSpPr/>
      </dsp:nvSpPr>
      <dsp:spPr>
        <a:xfrm>
          <a:off x="0" y="1599113"/>
          <a:ext cx="89874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Rarely eating between meals</a:t>
          </a:r>
        </a:p>
      </dsp:txBody>
      <dsp:txXfrm>
        <a:off x="22246" y="1621359"/>
        <a:ext cx="8942912" cy="411223"/>
      </dsp:txXfrm>
    </dsp:sp>
    <dsp:sp modelId="{EC987D60-1D3A-4C3E-BCAB-D31BE309A35F}">
      <dsp:nvSpPr>
        <dsp:cNvPr id="0" name=""/>
        <dsp:cNvSpPr/>
      </dsp:nvSpPr>
      <dsp:spPr>
        <a:xfrm>
          <a:off x="0" y="2109548"/>
          <a:ext cx="8987404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Being near or at a prescribed weight</a:t>
          </a:r>
        </a:p>
      </dsp:txBody>
      <dsp:txXfrm>
        <a:off x="22246" y="2131794"/>
        <a:ext cx="8942912" cy="411223"/>
      </dsp:txXfrm>
    </dsp:sp>
    <dsp:sp modelId="{E0CD5097-F251-4BA8-8E8A-09B0229B4134}">
      <dsp:nvSpPr>
        <dsp:cNvPr id="0" name=""/>
        <dsp:cNvSpPr/>
      </dsp:nvSpPr>
      <dsp:spPr>
        <a:xfrm>
          <a:off x="0" y="2619983"/>
          <a:ext cx="8987404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Having moderate or no use of alcohol</a:t>
          </a:r>
        </a:p>
      </dsp:txBody>
      <dsp:txXfrm>
        <a:off x="22246" y="2642229"/>
        <a:ext cx="8942912" cy="411223"/>
      </dsp:txXfrm>
    </dsp:sp>
    <dsp:sp modelId="{EC435C4A-5EB8-4FD5-B25F-339C064E8C46}">
      <dsp:nvSpPr>
        <dsp:cNvPr id="0" name=""/>
        <dsp:cNvSpPr/>
      </dsp:nvSpPr>
      <dsp:spPr>
        <a:xfrm>
          <a:off x="0" y="3130418"/>
          <a:ext cx="8987404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Taking regular exercise</a:t>
          </a:r>
        </a:p>
      </dsp:txBody>
      <dsp:txXfrm>
        <a:off x="22246" y="3152664"/>
        <a:ext cx="8942912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F3F3C-DFE4-434C-BEA4-2DDB9F503B4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F678B-561F-4B4B-86D6-06FEB3FA68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683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2E2D5-B103-4E3D-8712-04F64E909B4D}" type="datetimeFigureOut">
              <a:rPr lang="en-GB" smtClean="0"/>
              <a:t>06/10/2022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5FC08-1FC4-4B34-A18E-68566B9913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93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26225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b="1" dirty="0"/>
              <a:t>TUTOR NOTES</a:t>
            </a:r>
          </a:p>
          <a:p>
            <a:endParaRPr lang="en-GB" altLang="en-US" b="1" dirty="0"/>
          </a:p>
          <a:p>
            <a:r>
              <a:rPr lang="en-GB" altLang="en-US" dirty="0"/>
              <a:t>A fun activity – ask the students how many of the 7 health behaviours they ascribe to. Do a show of hands round the room or ask everybody to stand up and then sit down at their number. Usually only a few individuals actually ascribe to more than 3 or 4! This reminds the students that most health professionals do not necessarily adopt healthy behaviours, so ‘’being judgemental’ when working with service users is often very hypocritical! 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3B39437-B7D5-4402-8B0A-B02C96D2A1A2}" type="slidenum">
              <a:rPr lang="en-GB" altLang="en-US">
                <a:solidFill>
                  <a:prstClr val="black"/>
                </a:solidFill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GB" alt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49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490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1FB974F-828E-47ED-8A46-2FA65A43B86F}" type="slidenum">
              <a:rPr lang="en-GB" altLang="en-US">
                <a:solidFill>
                  <a:prstClr val="black"/>
                </a:solidFill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GB" alt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6125"/>
            <a:ext cx="6626225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6356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b="1" dirty="0"/>
              <a:t>Intention</a:t>
            </a:r>
            <a:r>
              <a:rPr lang="en-GB" dirty="0"/>
              <a:t> to perform behaviour is the most influential factor in determining behaviour.</a:t>
            </a:r>
            <a:r>
              <a:rPr lang="en-GB" b="1" dirty="0"/>
              <a:t>   </a:t>
            </a:r>
            <a:r>
              <a:rPr lang="en-GB" dirty="0"/>
              <a:t>Intention is determined by:</a:t>
            </a:r>
          </a:p>
          <a:p>
            <a:pPr eaLnBrk="1" hangingPunct="1"/>
            <a:r>
              <a:rPr lang="en-GB" b="1" dirty="0"/>
              <a:t>Attitude:</a:t>
            </a:r>
            <a:r>
              <a:rPr lang="en-GB" dirty="0"/>
              <a:t> the overall evaluation of performing the behaviour; </a:t>
            </a:r>
            <a:r>
              <a:rPr lang="en-GB" b="1" dirty="0"/>
              <a:t>Social norm:</a:t>
            </a:r>
            <a:r>
              <a:rPr lang="en-GB" dirty="0"/>
              <a:t> beliefs about the views of important others &amp; how motivated the individual is to comply with others and people’s perceptions of their ability to be able to perform a particular behaviour i.e.. </a:t>
            </a:r>
            <a:r>
              <a:rPr lang="en-GB" b="1" dirty="0"/>
              <a:t>Perceived behavioural control (HLOC)	</a:t>
            </a:r>
            <a:endParaRPr lang="en-GB" dirty="0"/>
          </a:p>
          <a:p>
            <a:pPr eaLnBrk="1" hangingPunct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B5231-C20B-4386-87F9-283C3939E28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387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6125"/>
            <a:ext cx="6626225" cy="3727450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/>
              <a:t>Have Governments taken a rather naive approach?  </a:t>
            </a:r>
          </a:p>
          <a:p>
            <a:endParaRPr lang="en-GB" altLang="en-US" dirty="0"/>
          </a:p>
          <a:p>
            <a:r>
              <a:rPr lang="en-GB" altLang="en-US" dirty="0"/>
              <a:t>Their belief seems</a:t>
            </a:r>
            <a:r>
              <a:rPr lang="en-GB" altLang="en-US" baseline="0" dirty="0"/>
              <a:t> to be </a:t>
            </a:r>
            <a:r>
              <a:rPr lang="en-GB" altLang="en-US" dirty="0"/>
              <a:t>that the answer is in influence over choice – largely by more information.  </a:t>
            </a:r>
          </a:p>
          <a:p>
            <a:r>
              <a:rPr lang="en-GB" altLang="en-US" dirty="0"/>
              <a:t>Public media campaigns </a:t>
            </a:r>
          </a:p>
          <a:p>
            <a:r>
              <a:rPr lang="en-GB" altLang="en-US" dirty="0"/>
              <a:t>Death by pamphlets</a:t>
            </a:r>
          </a:p>
          <a:p>
            <a:endParaRPr lang="en-GB" altLang="en-US" dirty="0"/>
          </a:p>
          <a:p>
            <a:r>
              <a:rPr lang="en-GB" altLang="en-US" dirty="0"/>
              <a:t>More progressive have tried a range of tactics to influence attitudes</a:t>
            </a:r>
          </a:p>
          <a:p>
            <a:r>
              <a:rPr lang="en-GB" altLang="en-US" dirty="0"/>
              <a:t>From the crudest scare tactics</a:t>
            </a:r>
          </a:p>
          <a:p>
            <a:r>
              <a:rPr lang="en-GB" altLang="en-US" dirty="0"/>
              <a:t>To the influence of your behaviour on other close to you  - increase your chances of getting a partner – smoking campaigns to harming your unborn child</a:t>
            </a:r>
          </a:p>
          <a:p>
            <a:endParaRPr lang="en-GB" altLang="en-US" dirty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sz="10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41A270EF-502E-4B66-8146-9952F0D60563}" type="slidenum">
              <a:rPr lang="en-GB" altLang="en-US" sz="1200">
                <a:solidFill>
                  <a:prstClr val="black"/>
                </a:solidFill>
              </a:rPr>
              <a:pPr/>
              <a:t>44</a:t>
            </a:fld>
            <a:endParaRPr lang="en-GB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3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26225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>
              <a:solidFill>
                <a:srgbClr val="1E0E01"/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90FB6E4-3D80-4AE3-BD36-925229C63F4A}" type="slidenum">
              <a:rPr lang="en-GB" altLang="en-US">
                <a:solidFill>
                  <a:prstClr val="black"/>
                </a:solidFill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GB" alt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9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6125"/>
            <a:ext cx="6626225" cy="3727450"/>
          </a:xfrm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sz="10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sz="10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FE13B7-8F58-4D60-9833-60AAB947CBCC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2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 brain storm - Flip chart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61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as a quiz – reveal factors and ask if positive or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15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as a quiz – reveal factors and ask if positive or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18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 as a quiz – reveal factors and ask if positive or negative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38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 as a quiz – reveal factors and ask if positive or negative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80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26225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F384B47-B3D9-42DB-AC9F-F96C4B72077F}" type="slidenum">
              <a:rPr lang="en-GB" altLang="en-US">
                <a:solidFill>
                  <a:prstClr val="black"/>
                </a:solidFill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GB" alt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fld id="{5DC689C6-44C2-43CD-AC8C-522678E74FE6}" type="slidenum">
              <a:rPr lang="en-GB" altLang="en-US" sz="1200">
                <a:solidFill>
                  <a:schemeClr val="tx1"/>
                </a:solidFill>
              </a:rPr>
              <a:pPr/>
              <a:t>23</a:t>
            </a:fld>
            <a:endParaRPr lang="en-GB" altLang="en-US" sz="120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6225" cy="3727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75" y="5623096"/>
            <a:ext cx="5407333" cy="53265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Psychology clearly has an important place not just in the way it directly affects energy balance but also through its influences on </a:t>
            </a:r>
          </a:p>
          <a:p>
            <a:r>
              <a:rPr lang="en-US" altLang="en-US"/>
              <a:t>food consumption and activity a</a:t>
            </a:r>
          </a:p>
          <a:p>
            <a:r>
              <a:rPr lang="en-US" altLang="en-US"/>
              <a:t>the way we see ourselves in society</a:t>
            </a:r>
          </a:p>
          <a:p>
            <a:r>
              <a:rPr lang="en-US" altLang="en-US"/>
              <a:t>Interact with food  supply through shopping </a:t>
            </a:r>
          </a:p>
          <a:p>
            <a:r>
              <a:rPr lang="en-US" altLang="en-US"/>
              <a:t>Way we perceive the activity environment in terms of risk and reward</a:t>
            </a:r>
          </a:p>
          <a:p>
            <a:endParaRPr lang="en-US" altLang="en-US"/>
          </a:p>
          <a:p>
            <a:r>
              <a:rPr lang="en-US" altLang="en-US"/>
              <a:t>The key factor however that solutions are likely to require multidisciplinary solutions.  Hence the major emphasis by funders these day to create partnerships and teams of academics – something I will talk about later. </a:t>
            </a:r>
          </a:p>
        </p:txBody>
      </p:sp>
    </p:spTree>
    <p:extLst>
      <p:ext uri="{BB962C8B-B14F-4D97-AF65-F5344CB8AC3E}">
        <p14:creationId xmlns:p14="http://schemas.microsoft.com/office/powerpoint/2010/main" val="163569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Health-related behaviours are affected by, and affect, multiple levels of influence: intrapersonal or individual factors, interpersonal factors, institutional or organizational factors, community factors, and public policy factors.</a:t>
            </a:r>
          </a:p>
          <a:p>
            <a:r>
              <a:rPr lang="en-GB" dirty="0"/>
              <a:t>Individual factors are individual characteristics such as knowledge, attitudes, beliefs, and personality traits that influence behaviour.</a:t>
            </a:r>
          </a:p>
          <a:p>
            <a:r>
              <a:rPr lang="en-GB" dirty="0"/>
              <a:t>Interpersonal factors are interpersonal processes, and primary groups including family, friends, and peers that provide social identity, support, and role definition.</a:t>
            </a:r>
          </a:p>
          <a:p>
            <a:r>
              <a:rPr lang="en-GB" dirty="0"/>
              <a:t>Institutional factors are rules, regulations, policies, and informal structures that may constrain or promote recommended behaviours.</a:t>
            </a:r>
          </a:p>
          <a:p>
            <a:r>
              <a:rPr lang="en-GB" dirty="0"/>
              <a:t>Community factors are social networks and norms or standards that exist formally or informally among individuals, groups, and organizations.</a:t>
            </a:r>
          </a:p>
          <a:p>
            <a:r>
              <a:rPr lang="en-GB" dirty="0"/>
              <a:t>Public policy factors are local, state, and federal policies and laws that regulate or support healthy actions and practices for disease prevention, early detection, control, and management.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5FC08-1FC4-4B34-A18E-68566B99139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49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32B83-58F7-4649-9697-77BB0EDA093F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76484-F931-445A-9F5A-19723809F72E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4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68C3F-70D0-40A9-9D9F-3D5633E82775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34C98-015C-4EFD-915D-DC3590D45CBF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5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5D526-8940-47A0-9940-0122905EF740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33EF0-2B65-465F-9D7D-653C87C18AD5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72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6A937-4754-4FD6-A08B-44C68ED215F8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BF15C-9834-4161-B7F7-8472C8E119F8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55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9FA5D-6506-4210-B7D9-812014FE81AD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6EEB7-4635-42A7-96F8-590BEF3A4155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37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4D620-E2A5-4945-ABA1-A47AF482F27E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8B3C0-3B24-4651-B96D-C55237476C9A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36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8214E-273E-4A70-B5A7-C8BA01016A49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57399-5357-498A-A995-4904DFD9FB9E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29D-770B-44F3-967D-D784A204A00E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764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842B-FAF2-4FEA-8262-D44435D41744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962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22663-881A-4C37-B04E-38B84B607C66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814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BC1B-8058-43C5-9EEF-9E5942668858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C350E-BFE4-4755-9595-38A86CC1BE3D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0F58-3F8F-40D6-A990-4E530B076DAD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03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45FC-0C4F-43DD-90B4-06681CF51669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089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270D-D99E-4556-8308-EB99045CAE18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298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12C-0EE5-4E66-B306-2740DF8FF487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623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575C-EC62-4C76-A0C8-9B039BB334EC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944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32D6-FFB5-4BB1-9DC9-B949F675C924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03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021E-517F-4D01-B2DB-B91FFB5A471D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725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9B924-1F4F-4579-A0C4-87B4416E140A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905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C727B-A83E-458E-B0EE-234029885493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670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9860-3817-4112-97A1-C8C789B1FB0C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3857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DB91-89DD-4483-AFE7-52EB43AF9E65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17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F6904-2CA9-426C-9467-5D0F46824A45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8444D-791A-4CEF-B3DF-80B4CB954B5F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5C94-FB4F-462A-9FA2-E963434DC848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06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43EE1-0B5E-4A63-8E2A-1820FF578F1B}" type="datetime1">
              <a:rPr lang="en-GB" smtClean="0"/>
              <a:t>06/10/2022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05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A2107-A5B6-4A4A-A7C8-B609F9AA421C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AB0E-A9BD-4D63-B485-9F43752E7EE2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E5AB-F8D5-4386-9516-8F763B3CA71E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5F05A-6565-496A-966D-8DF678A909D4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8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9B7F-F50B-43FA-B036-A02C3AD2C790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858FD-B1B5-43C2-A13A-DE04AF56FDA4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91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C3488-8DA9-477C-8B0F-8EC88FBC6BBF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2232DE-955E-476B-BC75-D7EDB3C92ED2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2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65D42-D5F9-4604-BC50-7CA93DADF3C5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92001-40EC-43BB-8941-EB2212B78322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1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56CD3-5B70-48D3-A903-50023DBC9454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74730-9319-4A15-8985-202E23BFA8F2}" type="slidenum">
              <a:rPr lang="en-GB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6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0000"/>
                <a:lumOff val="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5F0B05-ABEE-42A9-9104-9B9E5ABAB920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939355-97C7-45EB-9FE8-EC4728801C95}" type="slidenum">
              <a:rPr lang="en-GB" altLang="en-US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8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5F0B05-ABEE-42A9-9104-9B9E5ABAB920}" type="datetime1">
              <a:rPr lang="en-GB" smtClean="0">
                <a:solidFill>
                  <a:srgbClr val="FFFFFF"/>
                </a:solidFill>
              </a:rPr>
              <a:t>06/10/2022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939355-97C7-45EB-9FE8-EC4728801C95}" type="slidenum">
              <a:rPr lang="en-GB" altLang="en-US" smtClean="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omeninsport.org/wp-content/uploads/2022/03/Tackling-Teenage-Disengagement-March-2022.pdf" TargetMode="Externa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1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frm=1&amp;source=images&amp;cd=&amp;cad=rja&amp;uact=8&amp;ved=0ahUKEwiruvPZqJ_LAhXMFJoKHbXnAB0QjRwIBw&amp;url=http://scott-norton.blogspot.com/2012/05/how-to-become-1.html&amp;bvm=bv.115339255,d.d2s&amp;psig=AFQjCNGQwPRSxd_CtTZVQRlCMyhSiZekXA&amp;ust=1456915859340474" TargetMode="Externa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hyperlink" Target="http://www.google.co.uk/url?sa=i&amp;rct=j&amp;q=&amp;esrc=s&amp;frm=1&amp;source=images&amp;cd=&amp;cad=rja&amp;uact=8&amp;ved=0ahUKEwjBn9bHqJ_LAhUBMJoKHadyDQ0QjRwIBw&amp;url=http://healthmade.net/7-reasons-obese-children-may-be-doomed-to-be-obese-adults/&amp;bvm=bv.115339255,d.d2s&amp;psig=AFQjCNGMMC_KCt_VuujOwVBATUGH4c_5vA&amp;ust=1456915823910038" TargetMode="Externa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d0pgHKCGqs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fredhealth.org.au/about/healthy-communities/healthy-food/point-of-sale-communication" TargetMode="Externa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meninsport.org/wp-content/uploads/2022/03/Tackling-Teenage-Disengagement-March-2022.pdf" TargetMode="External"/><Relationship Id="rId2" Type="http://schemas.openxmlformats.org/officeDocument/2006/relationships/hyperlink" Target="http://www.instituteforgovernment.org.uk/our-work/better-policy-making/mindspace-behavioural-economics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6417" y="1916833"/>
            <a:ext cx="6600451" cy="2262781"/>
          </a:xfrm>
        </p:spPr>
        <p:txBody>
          <a:bodyPr>
            <a:normAutofit fontScale="90000"/>
          </a:bodyPr>
          <a:lstStyle/>
          <a:p>
            <a:r>
              <a:rPr lang="en-GB" dirty="0"/>
              <a:t>Behavioural</a:t>
            </a:r>
            <a:r>
              <a:rPr lang="en-US" dirty="0"/>
              <a:t> Aspects of Physical Activity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Physical Activity, Health and Wellbeing</a:t>
            </a:r>
          </a:p>
          <a:p>
            <a:r>
              <a:rPr lang="en-GB" dirty="0"/>
              <a:t>Sandra Okwara</a:t>
            </a:r>
          </a:p>
          <a:p>
            <a:r>
              <a:rPr lang="en-GB" dirty="0"/>
              <a:t>06/10/22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3798C-8AB6-4C51-B435-D18F3115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0" b="829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4D3447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83733" y="3889218"/>
            <a:ext cx="5478432" cy="1032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“Mike, why don’t you get off the bus a stop earlier?”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03208" y="4478737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16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4A5C35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83733" y="3889218"/>
            <a:ext cx="5478432" cy="1032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“Mike, you really should take the stairs instead of the lift”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03208" y="4478737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77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9736" y="260648"/>
            <a:ext cx="7589997" cy="584775"/>
          </a:xfrm>
          <a:prstGeom prst="rect">
            <a:avLst/>
          </a:prstGeom>
          <a:solidFill>
            <a:srgbClr val="960000"/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Have you tried cycling to the shops?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797B853-BEA0-48C9-8E84-ED653E69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189" y="1189259"/>
            <a:ext cx="8701443" cy="569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9CCD1-B7CC-4390-B1DE-D8BDBCC82633}"/>
              </a:ext>
            </a:extLst>
          </p:cNvPr>
          <p:cNvSpPr txBox="1"/>
          <p:nvPr/>
        </p:nvSpPr>
        <p:spPr>
          <a:xfrm>
            <a:off x="263352" y="3140968"/>
            <a:ext cx="4104456" cy="3323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/>
              <a:t>More on this in Active Travel / Built Environment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6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Barriers to being active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Personal</a:t>
            </a:r>
          </a:p>
          <a:p>
            <a:pPr lvl="1"/>
            <a:r>
              <a:rPr lang="en-GB" sz="2000" dirty="0"/>
              <a:t>Demographic</a:t>
            </a:r>
          </a:p>
          <a:p>
            <a:pPr lvl="1"/>
            <a:r>
              <a:rPr lang="en-GB" sz="2000" dirty="0"/>
              <a:t>Cognitive/psychological</a:t>
            </a:r>
          </a:p>
          <a:p>
            <a:r>
              <a:rPr lang="en-GB" sz="2400" dirty="0"/>
              <a:t>Social</a:t>
            </a:r>
          </a:p>
          <a:p>
            <a:r>
              <a:rPr lang="en-GB" sz="2400" dirty="0"/>
              <a:t>Environmental </a:t>
            </a:r>
          </a:p>
          <a:p>
            <a:pPr lvl="1"/>
            <a:r>
              <a:rPr lang="en-GB" sz="2200" dirty="0"/>
              <a:t>To be discussed later in the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0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657" y="624110"/>
            <a:ext cx="7344816" cy="1280890"/>
          </a:xfrm>
        </p:spPr>
        <p:txBody>
          <a:bodyPr>
            <a:normAutofit/>
          </a:bodyPr>
          <a:lstStyle/>
          <a:p>
            <a:r>
              <a:rPr lang="en-GB" dirty="0"/>
              <a:t>Personal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640327"/>
              </p:ext>
            </p:extLst>
          </p:nvPr>
        </p:nvGraphicFramePr>
        <p:xfrm>
          <a:off x="2999658" y="1905000"/>
          <a:ext cx="734481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953">
                  <a:extLst>
                    <a:ext uri="{9D8B030D-6E8A-4147-A177-3AD203B41FA5}">
                      <a16:colId xmlns:a16="http://schemas.microsoft.com/office/drawing/2014/main" val="1912170889"/>
                    </a:ext>
                  </a:extLst>
                </a:gridCol>
                <a:gridCol w="2569862">
                  <a:extLst>
                    <a:ext uri="{9D8B030D-6E8A-4147-A177-3AD203B41FA5}">
                      <a16:colId xmlns:a16="http://schemas.microsoft.com/office/drawing/2014/main" val="2394011647"/>
                    </a:ext>
                  </a:extLst>
                </a:gridCol>
              </a:tblGrid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38787"/>
                  </a:ext>
                </a:extLst>
              </a:tr>
              <a:tr h="355025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Demographics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02918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Increasing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3168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Blue-collar 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24535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Higher level of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03383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Gender 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890264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High risk</a:t>
                      </a:r>
                      <a:r>
                        <a:rPr lang="en-GB" baseline="0" dirty="0"/>
                        <a:t> of heart 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36220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Higher</a:t>
                      </a:r>
                      <a:r>
                        <a:rPr lang="en-GB" baseline="0" dirty="0"/>
                        <a:t> 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36078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Injury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91248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Overweight/obesity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93249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Race (non-white)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715666"/>
                  </a:ext>
                </a:extLst>
              </a:tr>
              <a:tr h="355025">
                <a:tc>
                  <a:txBody>
                    <a:bodyPr/>
                    <a:lstStyle/>
                    <a:p>
                      <a:r>
                        <a:rPr lang="en-GB" dirty="0"/>
                        <a:t>Pregnancy and early child rearing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65278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14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99657" y="6381328"/>
            <a:ext cx="7344815" cy="369332"/>
          </a:xfrm>
          <a:prstGeom prst="rect">
            <a:avLst/>
          </a:prstGeom>
          <a:solidFill>
            <a:srgbClr val="960000"/>
          </a:solidFill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* </a:t>
            </a:r>
            <a:r>
              <a:rPr lang="en-GB" b="1" i="1" dirty="0">
                <a:solidFill>
                  <a:schemeClr val="bg1"/>
                </a:solidFill>
              </a:rPr>
              <a:t>positive, negative, neutral, unknown or unclear</a:t>
            </a:r>
          </a:p>
        </p:txBody>
      </p:sp>
    </p:spTree>
    <p:extLst>
      <p:ext uri="{BB962C8B-B14F-4D97-AF65-F5344CB8AC3E}">
        <p14:creationId xmlns:p14="http://schemas.microsoft.com/office/powerpoint/2010/main" val="1156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657" y="624110"/>
            <a:ext cx="7344816" cy="1280890"/>
          </a:xfrm>
        </p:spPr>
        <p:txBody>
          <a:bodyPr>
            <a:normAutofit/>
          </a:bodyPr>
          <a:lstStyle/>
          <a:p>
            <a:r>
              <a:rPr lang="en-GB" dirty="0"/>
              <a:t>Personal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900515"/>
              </p:ext>
            </p:extLst>
          </p:nvPr>
        </p:nvGraphicFramePr>
        <p:xfrm>
          <a:off x="2999658" y="2133600"/>
          <a:ext cx="734481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953">
                  <a:extLst>
                    <a:ext uri="{9D8B030D-6E8A-4147-A177-3AD203B41FA5}">
                      <a16:colId xmlns:a16="http://schemas.microsoft.com/office/drawing/2014/main" val="1912170889"/>
                    </a:ext>
                  </a:extLst>
                </a:gridCol>
                <a:gridCol w="2569862">
                  <a:extLst>
                    <a:ext uri="{9D8B030D-6E8A-4147-A177-3AD203B41FA5}">
                      <a16:colId xmlns:a16="http://schemas.microsoft.com/office/drawing/2014/main" val="2394011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387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Demographics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0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Increasing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Blue-collar 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2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Higher level of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0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Gender 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89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High risk</a:t>
                      </a:r>
                      <a:r>
                        <a:rPr lang="en-GB" baseline="0" dirty="0"/>
                        <a:t> of heart 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3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Higher</a:t>
                      </a:r>
                      <a:r>
                        <a:rPr lang="en-GB" baseline="0" dirty="0"/>
                        <a:t> 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3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Injury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Unclear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9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Overweight/obesity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9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Race (non-white)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71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Pregnancy and early child rearing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65278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673" y="624110"/>
            <a:ext cx="7128791" cy="1280890"/>
          </a:xfrm>
        </p:spPr>
        <p:txBody>
          <a:bodyPr>
            <a:normAutofit/>
          </a:bodyPr>
          <a:lstStyle/>
          <a:p>
            <a:r>
              <a:rPr lang="en-GB" dirty="0"/>
              <a:t>Personal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156749"/>
              </p:ext>
            </p:extLst>
          </p:nvPr>
        </p:nvGraphicFramePr>
        <p:xfrm>
          <a:off x="3143672" y="2133600"/>
          <a:ext cx="712879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8754">
                  <a:extLst>
                    <a:ext uri="{9D8B030D-6E8A-4147-A177-3AD203B41FA5}">
                      <a16:colId xmlns:a16="http://schemas.microsoft.com/office/drawing/2014/main" val="1452758398"/>
                    </a:ext>
                  </a:extLst>
                </a:gridCol>
                <a:gridCol w="2650037">
                  <a:extLst>
                    <a:ext uri="{9D8B030D-6E8A-4147-A177-3AD203B41FA5}">
                      <a16:colId xmlns:a16="http://schemas.microsoft.com/office/drawing/2014/main" val="4141836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31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Cognitive variables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  <a:r>
                        <a:rPr lang="en-GB" baseline="0" dirty="0"/>
                        <a:t> attitude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96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Perceived barriers to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42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Self-efficacy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Enjoyment of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3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Expected 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5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 of expected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Self-motivation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03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Intention to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3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Knowledge of health and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695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143672" y="6381328"/>
            <a:ext cx="7128791" cy="369332"/>
          </a:xfrm>
          <a:prstGeom prst="rect">
            <a:avLst/>
          </a:prstGeom>
          <a:solidFill>
            <a:srgbClr val="960000"/>
          </a:solidFill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* </a:t>
            </a:r>
            <a:r>
              <a:rPr lang="en-GB" b="1" i="1" dirty="0">
                <a:solidFill>
                  <a:schemeClr val="bg1"/>
                </a:solidFill>
              </a:rPr>
              <a:t>positive, negative, neutral, unknown or unclear</a:t>
            </a:r>
          </a:p>
        </p:txBody>
      </p:sp>
    </p:spTree>
    <p:extLst>
      <p:ext uri="{BB962C8B-B14F-4D97-AF65-F5344CB8AC3E}">
        <p14:creationId xmlns:p14="http://schemas.microsoft.com/office/powerpoint/2010/main" val="185519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673" y="624110"/>
            <a:ext cx="7128791" cy="1280890"/>
          </a:xfrm>
        </p:spPr>
        <p:txBody>
          <a:bodyPr>
            <a:normAutofit/>
          </a:bodyPr>
          <a:lstStyle/>
          <a:p>
            <a:r>
              <a:rPr lang="en-GB" dirty="0"/>
              <a:t>Personal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441761"/>
              </p:ext>
            </p:extLst>
          </p:nvPr>
        </p:nvGraphicFramePr>
        <p:xfrm>
          <a:off x="3143672" y="2133600"/>
          <a:ext cx="712879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8754">
                  <a:extLst>
                    <a:ext uri="{9D8B030D-6E8A-4147-A177-3AD203B41FA5}">
                      <a16:colId xmlns:a16="http://schemas.microsoft.com/office/drawing/2014/main" val="1452758398"/>
                    </a:ext>
                  </a:extLst>
                </a:gridCol>
                <a:gridCol w="2650037">
                  <a:extLst>
                    <a:ext uri="{9D8B030D-6E8A-4147-A177-3AD203B41FA5}">
                      <a16:colId xmlns:a16="http://schemas.microsoft.com/office/drawing/2014/main" val="4141836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31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Cognitive variables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  <a:r>
                        <a:rPr lang="en-GB" baseline="0" dirty="0"/>
                        <a:t> attitude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96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Perceived barriers to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42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Self-efficacy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Enjoyment of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3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Expected 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5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 of expected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Self-motivation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03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Intention to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3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Knowledge of health and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695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00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141890"/>
              </p:ext>
            </p:extLst>
          </p:nvPr>
        </p:nvGraphicFramePr>
        <p:xfrm>
          <a:off x="3467100" y="2133600"/>
          <a:ext cx="65913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00">
                  <a:extLst>
                    <a:ext uri="{9D8B030D-6E8A-4147-A177-3AD203B41FA5}">
                      <a16:colId xmlns:a16="http://schemas.microsoft.com/office/drawing/2014/main" val="333088405"/>
                    </a:ext>
                  </a:extLst>
                </a:gridCol>
                <a:gridCol w="2162200">
                  <a:extLst>
                    <a:ext uri="{9D8B030D-6E8A-4147-A177-3AD203B41FA5}">
                      <a16:colId xmlns:a16="http://schemas.microsoft.com/office/drawing/2014/main" val="3696097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09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6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Exercise risk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57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Good group cohesion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0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Physician 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02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Past family influences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0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(friends, peers)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11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(spouse, family)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2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(staff, instructor)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977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467101" y="6381328"/>
            <a:ext cx="6591300" cy="369332"/>
          </a:xfrm>
          <a:prstGeom prst="rect">
            <a:avLst/>
          </a:prstGeom>
          <a:solidFill>
            <a:srgbClr val="960000"/>
          </a:solidFill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* </a:t>
            </a:r>
            <a:r>
              <a:rPr lang="en-GB" b="1" i="1" dirty="0">
                <a:solidFill>
                  <a:schemeClr val="bg1"/>
                </a:solidFill>
              </a:rPr>
              <a:t>positive, negative, neutral, unknown or unclear</a:t>
            </a:r>
          </a:p>
        </p:txBody>
      </p:sp>
    </p:spTree>
    <p:extLst>
      <p:ext uri="{BB962C8B-B14F-4D97-AF65-F5344CB8AC3E}">
        <p14:creationId xmlns:p14="http://schemas.microsoft.com/office/powerpoint/2010/main" val="3977932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factors influencing PA </a:t>
            </a:r>
            <a:r>
              <a:rPr lang="en-GB" sz="2700" dirty="0"/>
              <a:t>(</a:t>
            </a:r>
            <a:r>
              <a:rPr lang="en-GB" sz="2700" dirty="0" err="1"/>
              <a:t>Dishman</a:t>
            </a:r>
            <a:r>
              <a:rPr lang="en-GB" sz="2700" dirty="0"/>
              <a:t>, Heath and Lee, 2013)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189657"/>
              </p:ext>
            </p:extLst>
          </p:nvPr>
        </p:nvGraphicFramePr>
        <p:xfrm>
          <a:off x="3467100" y="2133600"/>
          <a:ext cx="65913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00">
                  <a:extLst>
                    <a:ext uri="{9D8B030D-6E8A-4147-A177-3AD203B41FA5}">
                      <a16:colId xmlns:a16="http://schemas.microsoft.com/office/drawing/2014/main" val="333088405"/>
                    </a:ext>
                  </a:extLst>
                </a:gridCol>
                <a:gridCol w="2162200">
                  <a:extLst>
                    <a:ext uri="{9D8B030D-6E8A-4147-A177-3AD203B41FA5}">
                      <a16:colId xmlns:a16="http://schemas.microsoft.com/office/drawing/2014/main" val="3696097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09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6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Exercise risk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57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Good group cohesion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0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Physician 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02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Past family influences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0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(friends, peers)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11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(spouse, family)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2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Social support (staff, instructor)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977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76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2132856"/>
            <a:ext cx="7634809" cy="4104456"/>
          </a:xfrm>
          <a:noFill/>
        </p:spPr>
        <p:txBody>
          <a:bodyPr>
            <a:normAutofit/>
          </a:bodyPr>
          <a:lstStyle/>
          <a:p>
            <a:r>
              <a:rPr lang="en-GB" sz="2000" dirty="0"/>
              <a:t>Consider potential barriers to physical activity </a:t>
            </a:r>
          </a:p>
          <a:p>
            <a:r>
              <a:rPr lang="en-GB" sz="2000" dirty="0"/>
              <a:t>Review and discuss behaviour change theories with respect to physical activity</a:t>
            </a:r>
          </a:p>
          <a:p>
            <a:r>
              <a:rPr lang="en-GB" sz="2000" dirty="0"/>
              <a:t>Identify and discuss relevant and recent research and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6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7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69" name="Group 8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70" name="Rectangle 9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1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Perceived PA barriers in students - </a:t>
            </a:r>
            <a:br>
              <a:rPr lang="en-US" sz="2200" dirty="0"/>
            </a:br>
            <a:r>
              <a:rPr lang="en-US" sz="2200" dirty="0"/>
              <a:t>Anjali and Sabharwal (2018)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683956" y="1916832"/>
            <a:ext cx="4140772" cy="471965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i="1" dirty="0">
                <a:solidFill>
                  <a:srgbClr val="000000"/>
                </a:solidFill>
              </a:rPr>
              <a:t>Common focus group responses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Lack of energy/sleep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Physical ailments/discomfort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Time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Lack of knowledge/skills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Procrastination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Lack of self-efficacy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Family control/peer pressure/discouragement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Excessive use of technology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Lack of facilities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Cost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Environment/safety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Weather</a:t>
            </a:r>
          </a:p>
        </p:txBody>
      </p:sp>
      <p:pic>
        <p:nvPicPr>
          <p:cNvPr id="2050" name="Picture 2" descr="http://www.foodandnutritionjournal.org/wp-content/uploads/2018/07/Vol6_No2_Per_Anj_Fig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572" y="645106"/>
            <a:ext cx="509031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5F4D0-FCED-4FBA-8270-D257A5F7C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GB" dirty="0"/>
              <a:t>PA disengagement in teenage girls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342A-0945-436E-BB07-7BCDA22A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Sport England/Women in Sport report published this week</a:t>
            </a:r>
          </a:p>
          <a:p>
            <a:pPr>
              <a:lnSpc>
                <a:spcPct val="90000"/>
              </a:lnSpc>
            </a:pPr>
            <a:r>
              <a:rPr lang="en-GB" dirty="0">
                <a:hlinkClick r:id="rId2"/>
              </a:rPr>
              <a:t>https://www.womeninsport.org/wp-content/uploads/2022/03/Tackling-Teenage-Disengagement-March-2022.pdf</a:t>
            </a: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Too many girls disengage with PA/sport in their teens</a:t>
            </a:r>
          </a:p>
          <a:p>
            <a:pPr>
              <a:lnSpc>
                <a:spcPct val="90000"/>
              </a:lnSpc>
            </a:pPr>
            <a:r>
              <a:rPr lang="en-GB" dirty="0"/>
              <a:t>Self-belief, capability, body image concerns</a:t>
            </a:r>
          </a:p>
          <a:p>
            <a:pPr>
              <a:lnSpc>
                <a:spcPct val="90000"/>
              </a:lnSpc>
            </a:pPr>
            <a:r>
              <a:rPr lang="en-GB" dirty="0"/>
              <a:t>Physical and emotional impact of puberty</a:t>
            </a:r>
          </a:p>
          <a:p>
            <a:pPr>
              <a:lnSpc>
                <a:spcPct val="90000"/>
              </a:lnSpc>
            </a:pPr>
            <a:r>
              <a:rPr lang="en-GB" dirty="0"/>
              <a:t>Fathers/father figures tend to be more supportive of their sons playing sport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DAFA0-C4E8-45E8-AB37-71B76A77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48" y="645106"/>
            <a:ext cx="3004334" cy="5247747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29CAF-D5D7-48E8-8AD3-0565E651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305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71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174" name="Group 85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75" name="Rectangle 9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76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177" name="Rectangle 103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/>
              <a:t>The wider determinants of health</a:t>
            </a:r>
          </a:p>
        </p:txBody>
      </p:sp>
      <p:sp>
        <p:nvSpPr>
          <p:cNvPr id="7178" name="Rectangle 105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1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"/>
          <a:stretch/>
        </p:blipFill>
        <p:spPr>
          <a:xfrm>
            <a:off x="3791745" y="228600"/>
            <a:ext cx="8326090" cy="6289577"/>
          </a:xfrm>
          <a:prstGeom prst="rect">
            <a:avLst/>
          </a:prstGeom>
        </p:spPr>
      </p:pic>
      <p:sp>
        <p:nvSpPr>
          <p:cNvPr id="7179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3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Obesity Map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2"/>
            <a:ext cx="9144000" cy="600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7569" y="1412777"/>
            <a:ext cx="7774631" cy="4464496"/>
            <a:chOff x="112" y="618"/>
            <a:chExt cx="5127" cy="3294"/>
          </a:xfrm>
        </p:grpSpPr>
        <p:grpSp>
          <p:nvGrpSpPr>
            <p:cNvPr id="17412" name="Group 4"/>
            <p:cNvGrpSpPr>
              <a:grpSpLocks/>
            </p:cNvGrpSpPr>
            <p:nvPr/>
          </p:nvGrpSpPr>
          <p:grpSpPr bwMode="auto">
            <a:xfrm>
              <a:off x="703" y="709"/>
              <a:ext cx="1905" cy="907"/>
              <a:chOff x="703" y="709"/>
              <a:chExt cx="1905" cy="907"/>
            </a:xfrm>
          </p:grpSpPr>
          <p:sp>
            <p:nvSpPr>
              <p:cNvPr id="17431" name="Oval 5"/>
              <p:cNvSpPr>
                <a:spLocks noChangeArrowheads="1"/>
              </p:cNvSpPr>
              <p:nvPr/>
            </p:nvSpPr>
            <p:spPr bwMode="auto">
              <a:xfrm>
                <a:off x="703" y="709"/>
                <a:ext cx="1905" cy="907"/>
              </a:xfrm>
              <a:prstGeom prst="ellipse">
                <a:avLst/>
              </a:prstGeom>
              <a:solidFill>
                <a:srgbClr val="FFCC99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32" name="Text Box 6"/>
              <p:cNvSpPr txBox="1">
                <a:spLocks noChangeArrowheads="1"/>
              </p:cNvSpPr>
              <p:nvPr/>
            </p:nvSpPr>
            <p:spPr bwMode="auto">
              <a:xfrm>
                <a:off x="930" y="981"/>
                <a:ext cx="1156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Societal influences</a:t>
                </a:r>
              </a:p>
            </p:txBody>
          </p:sp>
        </p:grpSp>
        <p:grpSp>
          <p:nvGrpSpPr>
            <p:cNvPr id="17413" name="Group 7"/>
            <p:cNvGrpSpPr>
              <a:grpSpLocks/>
            </p:cNvGrpSpPr>
            <p:nvPr/>
          </p:nvGrpSpPr>
          <p:grpSpPr bwMode="auto">
            <a:xfrm>
              <a:off x="2472" y="618"/>
              <a:ext cx="1270" cy="1451"/>
              <a:chOff x="2472" y="618"/>
              <a:chExt cx="1270" cy="1451"/>
            </a:xfrm>
          </p:grpSpPr>
          <p:sp>
            <p:nvSpPr>
              <p:cNvPr id="17429" name="Oval 8"/>
              <p:cNvSpPr>
                <a:spLocks noChangeArrowheads="1"/>
              </p:cNvSpPr>
              <p:nvPr/>
            </p:nvSpPr>
            <p:spPr bwMode="auto">
              <a:xfrm>
                <a:off x="2472" y="618"/>
                <a:ext cx="1270" cy="1451"/>
              </a:xfrm>
              <a:prstGeom prst="ellipse">
                <a:avLst/>
              </a:prstGeom>
              <a:solidFill>
                <a:srgbClr val="FFFF00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30" name="Text Box 9"/>
              <p:cNvSpPr txBox="1">
                <a:spLocks noChangeArrowheads="1"/>
              </p:cNvSpPr>
              <p:nvPr/>
            </p:nvSpPr>
            <p:spPr bwMode="auto">
              <a:xfrm>
                <a:off x="2699" y="1162"/>
                <a:ext cx="953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psychology</a:t>
                </a:r>
              </a:p>
            </p:txBody>
          </p:sp>
        </p:grpSp>
        <p:grpSp>
          <p:nvGrpSpPr>
            <p:cNvPr id="17414" name="Group 10"/>
            <p:cNvGrpSpPr>
              <a:grpSpLocks/>
            </p:cNvGrpSpPr>
            <p:nvPr/>
          </p:nvGrpSpPr>
          <p:grpSpPr bwMode="auto">
            <a:xfrm>
              <a:off x="1565" y="2931"/>
              <a:ext cx="2857" cy="981"/>
              <a:chOff x="1565" y="2931"/>
              <a:chExt cx="2857" cy="981"/>
            </a:xfrm>
          </p:grpSpPr>
          <p:sp>
            <p:nvSpPr>
              <p:cNvPr id="17427" name="Oval 11"/>
              <p:cNvSpPr>
                <a:spLocks noChangeArrowheads="1"/>
              </p:cNvSpPr>
              <p:nvPr/>
            </p:nvSpPr>
            <p:spPr bwMode="auto">
              <a:xfrm>
                <a:off x="1565" y="2931"/>
                <a:ext cx="2857" cy="981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8" name="Text Box 12"/>
              <p:cNvSpPr txBox="1">
                <a:spLocks noChangeArrowheads="1"/>
              </p:cNvSpPr>
              <p:nvPr/>
            </p:nvSpPr>
            <p:spPr bwMode="auto">
              <a:xfrm>
                <a:off x="2744" y="3249"/>
                <a:ext cx="54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Biology</a:t>
                </a:r>
              </a:p>
            </p:txBody>
          </p:sp>
        </p:grpSp>
        <p:grpSp>
          <p:nvGrpSpPr>
            <p:cNvPr id="17415" name="Group 13"/>
            <p:cNvGrpSpPr>
              <a:grpSpLocks/>
            </p:cNvGrpSpPr>
            <p:nvPr/>
          </p:nvGrpSpPr>
          <p:grpSpPr bwMode="auto">
            <a:xfrm>
              <a:off x="4241" y="1344"/>
              <a:ext cx="998" cy="1950"/>
              <a:chOff x="4241" y="1344"/>
              <a:chExt cx="998" cy="1950"/>
            </a:xfrm>
          </p:grpSpPr>
          <p:sp>
            <p:nvSpPr>
              <p:cNvPr id="17425" name="Oval 14"/>
              <p:cNvSpPr>
                <a:spLocks noChangeArrowheads="1"/>
              </p:cNvSpPr>
              <p:nvPr/>
            </p:nvSpPr>
            <p:spPr bwMode="auto">
              <a:xfrm>
                <a:off x="4241" y="1344"/>
                <a:ext cx="952" cy="1950"/>
              </a:xfrm>
              <a:prstGeom prst="ellipse">
                <a:avLst/>
              </a:prstGeom>
              <a:solidFill>
                <a:srgbClr val="99CC00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6" name="Text Box 15"/>
              <p:cNvSpPr txBox="1">
                <a:spLocks noChangeArrowheads="1"/>
              </p:cNvSpPr>
              <p:nvPr/>
            </p:nvSpPr>
            <p:spPr bwMode="auto">
              <a:xfrm>
                <a:off x="4241" y="2069"/>
                <a:ext cx="998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Activity environment</a:t>
                </a:r>
              </a:p>
            </p:txBody>
          </p:sp>
        </p:grpSp>
        <p:grpSp>
          <p:nvGrpSpPr>
            <p:cNvPr id="17416" name="Group 16"/>
            <p:cNvGrpSpPr>
              <a:grpSpLocks/>
            </p:cNvGrpSpPr>
            <p:nvPr/>
          </p:nvGrpSpPr>
          <p:grpSpPr bwMode="auto">
            <a:xfrm>
              <a:off x="3560" y="1253"/>
              <a:ext cx="1010" cy="1814"/>
              <a:chOff x="3560" y="1253"/>
              <a:chExt cx="1010" cy="1814"/>
            </a:xfrm>
          </p:grpSpPr>
          <p:sp>
            <p:nvSpPr>
              <p:cNvPr id="17423" name="Oval 17"/>
              <p:cNvSpPr>
                <a:spLocks noChangeArrowheads="1"/>
              </p:cNvSpPr>
              <p:nvPr/>
            </p:nvSpPr>
            <p:spPr bwMode="auto">
              <a:xfrm>
                <a:off x="3560" y="1253"/>
                <a:ext cx="817" cy="1814"/>
              </a:xfrm>
              <a:prstGeom prst="ellipse">
                <a:avLst/>
              </a:prstGeom>
              <a:solidFill>
                <a:srgbClr val="339966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4" name="Text Box 18"/>
              <p:cNvSpPr txBox="1">
                <a:spLocks noChangeArrowheads="1"/>
              </p:cNvSpPr>
              <p:nvPr/>
            </p:nvSpPr>
            <p:spPr bwMode="auto">
              <a:xfrm>
                <a:off x="3573" y="1779"/>
                <a:ext cx="997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activity</a:t>
                </a:r>
              </a:p>
            </p:txBody>
          </p:sp>
        </p:grpSp>
        <p:grpSp>
          <p:nvGrpSpPr>
            <p:cNvPr id="17417" name="Group 19"/>
            <p:cNvGrpSpPr>
              <a:grpSpLocks/>
            </p:cNvGrpSpPr>
            <p:nvPr/>
          </p:nvGrpSpPr>
          <p:grpSpPr bwMode="auto">
            <a:xfrm>
              <a:off x="1610" y="1661"/>
              <a:ext cx="1089" cy="1406"/>
              <a:chOff x="1610" y="1661"/>
              <a:chExt cx="1089" cy="1406"/>
            </a:xfrm>
          </p:grpSpPr>
          <p:sp>
            <p:nvSpPr>
              <p:cNvPr id="17421" name="Oval 20"/>
              <p:cNvSpPr>
                <a:spLocks noChangeArrowheads="1"/>
              </p:cNvSpPr>
              <p:nvPr/>
            </p:nvSpPr>
            <p:spPr bwMode="auto">
              <a:xfrm>
                <a:off x="1610" y="1661"/>
                <a:ext cx="1089" cy="140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2" name="Text Box 21"/>
              <p:cNvSpPr txBox="1">
                <a:spLocks noChangeArrowheads="1"/>
              </p:cNvSpPr>
              <p:nvPr/>
            </p:nvSpPr>
            <p:spPr bwMode="auto">
              <a:xfrm>
                <a:off x="1701" y="2069"/>
                <a:ext cx="858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Food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Consumption</a:t>
                </a:r>
              </a:p>
            </p:txBody>
          </p:sp>
        </p:grpSp>
        <p:grpSp>
          <p:nvGrpSpPr>
            <p:cNvPr id="17418" name="Group 22"/>
            <p:cNvGrpSpPr>
              <a:grpSpLocks/>
            </p:cNvGrpSpPr>
            <p:nvPr/>
          </p:nvGrpSpPr>
          <p:grpSpPr bwMode="auto">
            <a:xfrm>
              <a:off x="112" y="1388"/>
              <a:ext cx="1543" cy="1951"/>
              <a:chOff x="112" y="1388"/>
              <a:chExt cx="1543" cy="1951"/>
            </a:xfrm>
          </p:grpSpPr>
          <p:sp>
            <p:nvSpPr>
              <p:cNvPr id="17419" name="Oval 23"/>
              <p:cNvSpPr>
                <a:spLocks noChangeArrowheads="1"/>
              </p:cNvSpPr>
              <p:nvPr/>
            </p:nvSpPr>
            <p:spPr bwMode="auto">
              <a:xfrm rot="-1425772">
                <a:off x="112" y="1388"/>
                <a:ext cx="1543" cy="1951"/>
              </a:xfrm>
              <a:prstGeom prst="ellipse">
                <a:avLst/>
              </a:prstGeom>
              <a:solidFill>
                <a:srgbClr val="FFFF99">
                  <a:alpha val="50195"/>
                </a:srgbClr>
              </a:solidFill>
              <a:ln w="412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750">
                  <a:solidFill>
                    <a:schemeClr val="bg2"/>
                  </a:solidFill>
                </a:endParaRPr>
              </a:p>
            </p:txBody>
          </p:sp>
          <p:sp>
            <p:nvSpPr>
              <p:cNvPr id="17420" name="Text Box 24"/>
              <p:cNvSpPr txBox="1">
                <a:spLocks noChangeArrowheads="1"/>
              </p:cNvSpPr>
              <p:nvPr/>
            </p:nvSpPr>
            <p:spPr bwMode="auto">
              <a:xfrm>
                <a:off x="295" y="2160"/>
                <a:ext cx="103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Food Production</a:t>
                </a: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B5FF-C952-4FDC-8E2A-7BE3EA5B223C}" type="slidenum">
              <a:rPr lang="en-GB" smtClean="0"/>
              <a:t>23</a:t>
            </a:fld>
            <a:endParaRPr lang="en-GB"/>
          </a:p>
        </p:txBody>
      </p:sp>
      <p:sp>
        <p:nvSpPr>
          <p:cNvPr id="26" name="Text Placeholder 1"/>
          <p:cNvSpPr txBox="1">
            <a:spLocks/>
          </p:cNvSpPr>
          <p:nvPr/>
        </p:nvSpPr>
        <p:spPr bwMode="auto">
          <a:xfrm>
            <a:off x="3504010" y="217676"/>
            <a:ext cx="4752230" cy="743630"/>
          </a:xfrm>
          <a:prstGeom prst="roundRect">
            <a:avLst>
              <a:gd name="adj" fmla="val 9366"/>
            </a:avLst>
          </a:prstGeom>
          <a:solidFill>
            <a:srgbClr val="960000"/>
          </a:solidFill>
          <a:ln>
            <a:round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GB" altLang="en-US" sz="2800" b="1" kern="0" dirty="0">
                <a:solidFill>
                  <a:schemeClr val="bg1"/>
                </a:solidFill>
              </a:rPr>
              <a:t>The obesity system 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2451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B4D8-08AA-4BB7-98B5-D04CB732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Suggestions for overcoming PA barriers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CD04B-5549-4620-B5ED-6EEA714D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AAB2-3693-4D36-8C3E-354C8A969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400880"/>
            <a:ext cx="9557257" cy="5457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CCB4B-7D81-4FB0-8F77-66743186423A}"/>
              </a:ext>
            </a:extLst>
          </p:cNvPr>
          <p:cNvSpPr txBox="1"/>
          <p:nvPr/>
        </p:nvSpPr>
        <p:spPr>
          <a:xfrm>
            <a:off x="119336" y="4797152"/>
            <a:ext cx="201622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CDC (2022)</a:t>
            </a:r>
          </a:p>
          <a:p>
            <a:r>
              <a:rPr lang="en-GB" dirty="0"/>
              <a:t>www.cdc.gov/physicalactivity/</a:t>
            </a:r>
          </a:p>
        </p:txBody>
      </p:sp>
    </p:spTree>
    <p:extLst>
      <p:ext uri="{BB962C8B-B14F-4D97-AF65-F5344CB8AC3E}">
        <p14:creationId xmlns:p14="http://schemas.microsoft.com/office/powerpoint/2010/main" val="61825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B4D8-08AA-4BB7-98B5-D04CB732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Suggestions for overcoming PA barriers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CD04B-5549-4620-B5ED-6EEA714D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F8D28-59AF-4C8E-98DF-0A7A5AC8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21" y="1274376"/>
            <a:ext cx="9516803" cy="56110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F225C5-3BA3-4AB2-8D51-7552FF935F7B}"/>
              </a:ext>
            </a:extLst>
          </p:cNvPr>
          <p:cNvSpPr txBox="1"/>
          <p:nvPr/>
        </p:nvSpPr>
        <p:spPr>
          <a:xfrm>
            <a:off x="-24680" y="4797152"/>
            <a:ext cx="201622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CDC (2022)</a:t>
            </a:r>
          </a:p>
          <a:p>
            <a:r>
              <a:rPr lang="en-GB" dirty="0"/>
              <a:t>www.cdc.gov/physicalactivity/</a:t>
            </a:r>
          </a:p>
        </p:txBody>
      </p:sp>
    </p:spTree>
    <p:extLst>
      <p:ext uri="{BB962C8B-B14F-4D97-AF65-F5344CB8AC3E}">
        <p14:creationId xmlns:p14="http://schemas.microsoft.com/office/powerpoint/2010/main" val="330705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8AFF-BCFE-4BAD-8606-6C046EF1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Suggestions for overcoming PA barriers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3EEE0-E5D3-46EA-B7BE-E8E768DE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481F3-9CA8-48F5-BA6D-5071B40E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401"/>
            <a:ext cx="12216680" cy="4871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74608-E0CB-47C6-A404-A86E3BC4E89D}"/>
              </a:ext>
            </a:extLst>
          </p:cNvPr>
          <p:cNvSpPr txBox="1"/>
          <p:nvPr/>
        </p:nvSpPr>
        <p:spPr>
          <a:xfrm>
            <a:off x="10128448" y="2420888"/>
            <a:ext cx="201622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CDC (2022)</a:t>
            </a:r>
          </a:p>
          <a:p>
            <a:r>
              <a:rPr lang="en-GB" dirty="0"/>
              <a:t>www.cdc.gov/physicalactivity/</a:t>
            </a:r>
          </a:p>
        </p:txBody>
      </p:sp>
    </p:spTree>
    <p:extLst>
      <p:ext uri="{BB962C8B-B14F-4D97-AF65-F5344CB8AC3E}">
        <p14:creationId xmlns:p14="http://schemas.microsoft.com/office/powerpoint/2010/main" val="224847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GB" dirty="0"/>
              <a:t>What influences our behaviour?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/>
              <a:t>Individual:</a:t>
            </a:r>
            <a:r>
              <a:rPr lang="en-US" altLang="en-US" dirty="0"/>
              <a:t> knowledge, attitudes, beliefs, personality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Interpersonal:</a:t>
            </a:r>
            <a:r>
              <a:rPr lang="en-US" altLang="en-US" dirty="0"/>
              <a:t> family, friends, peers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Community:</a:t>
            </a:r>
            <a:r>
              <a:rPr lang="en-US" altLang="en-US" dirty="0"/>
              <a:t> social networks, standards, norms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Institutional:</a:t>
            </a:r>
            <a:r>
              <a:rPr lang="en-US" altLang="en-US" dirty="0"/>
              <a:t> rules, policies, informal structures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Public Policy:</a:t>
            </a:r>
            <a:r>
              <a:rPr lang="en-US" altLang="en-US" dirty="0"/>
              <a:t> local policies related to healthy practices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6" name="Picture 5" descr="Drawings on colourful paper">
            <a:extLst>
              <a:ext uri="{FF2B5EF4-FFF2-40B4-BE49-F238E27FC236}">
                <a16:creationId xmlns:a16="http://schemas.microsoft.com/office/drawing/2014/main" id="{CC8E5DB0-FBB4-45DB-879A-3F9BDBF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9" r="37396" b="-2"/>
          <a:stretch/>
        </p:blipFill>
        <p:spPr>
          <a:xfrm>
            <a:off x="7765668" y="645106"/>
            <a:ext cx="3574295" cy="5247747"/>
          </a:xfrm>
          <a:prstGeom prst="rect">
            <a:avLst/>
          </a:prstGeom>
        </p:spPr>
      </p:pic>
      <p:sp>
        <p:nvSpPr>
          <p:cNvPr id="51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GB" sz="1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1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GB" dirty="0"/>
              <a:t>Changing people’s behaviour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GB" sz="19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“Over 75% of individuals do not maintain behaviour changes in multiple areas of behaviour including substance use, smoking, physical activity, nutrition, and management of chronic physical and mental health conditions”</a:t>
            </a:r>
          </a:p>
          <a:p>
            <a:pPr marL="0" indent="0">
              <a:buNone/>
            </a:pPr>
            <a:r>
              <a:rPr lang="en-GB" dirty="0"/>
              <a:t>(Naar-King </a:t>
            </a:r>
            <a:r>
              <a:rPr lang="en-GB" i="1" dirty="0"/>
              <a:t>et al</a:t>
            </a:r>
            <a:r>
              <a:rPr lang="en-GB" dirty="0"/>
              <a:t>., 2013)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317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GB" dirty="0"/>
              <a:t>The role of beliefs in behaviour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GB" sz="19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609600" indent="-609600">
              <a:buNone/>
              <a:defRPr/>
            </a:pPr>
            <a:r>
              <a:rPr lang="en-GB"/>
              <a:t>To be motivated, people must believe:-</a:t>
            </a:r>
          </a:p>
          <a:p>
            <a:pPr indent="-274320">
              <a:defRPr/>
            </a:pPr>
            <a:r>
              <a:rPr lang="en-GB"/>
              <a:t>That not changing their behaviour will pose a threat to their health (situation-outcome).  </a:t>
            </a:r>
          </a:p>
          <a:p>
            <a:pPr indent="-274320">
              <a:defRPr/>
            </a:pPr>
            <a:r>
              <a:rPr lang="en-GB"/>
              <a:t>That changing behaviour will reduce this threat (action-outcome) </a:t>
            </a:r>
          </a:p>
          <a:p>
            <a:pPr indent="-274320">
              <a:defRPr/>
            </a:pPr>
            <a:r>
              <a:rPr lang="en-GB"/>
              <a:t>That they are capable of changing behaviour (self-efficacy: Bandura, 1986)</a:t>
            </a:r>
          </a:p>
          <a:p>
            <a:pPr marL="0" indent="0">
              <a:buNone/>
            </a:pP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64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9851E3A-A987-4859-9987-B13096D97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12D296-A22C-4E21-9C75-3E67301E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A1238F3-0B39-40D0-8C3F-BDBAAE1E3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04D379A-6934-4295-9EF2-BDD404CB5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C1E9A55-61F7-4040-8274-782A429D8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DBD7D8E-F59B-4CA6-93DC-2D936BC79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5A2E5C3E-887D-4D86-8D20-C306EEA8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3E4218-35DF-4531-9FFB-196FE4A70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8D0B9266-FB4F-4A11-9906-D8893026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4D68D567-E1FF-4421-A5A7-0FB5B6CCF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162E82F3-E7FB-46D6-A67C-19F349F67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29237D49-4974-49A3-ADFD-719D2A37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15684C6D-1CAF-400F-AFB5-24C18BE66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D71E86AF-F2C2-497D-8C63-1A633C056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CB706A-A0EA-484D-93DC-B2CED03B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A78D4A50-94B5-4EAE-B4AF-79D6DE9A2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465FEEF-4A9D-48D0-AD78-3F03C5153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B9FF3DB-CBEC-4D4E-B28F-CABCB9980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45BC3B0B-20C8-4F1E-8120-9E6C5BA8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C2D0EEAB-704C-4DBC-A730-7F8FFBEFC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8ADC598E-AAD3-4049-A1F7-D6BA27876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080514FC-72C0-4BBE-8376-E2DD52C79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76B3E91-F388-454F-8306-D64D08895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A24F85CC-2609-497D-A3BE-D128CE9E2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026D0D91-F7BF-49FB-90D4-56B7B0FF8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F29555-7107-4106-81BD-CA8763BD6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8AF4D70-6597-4A7A-ABDD-30A8178BB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Three modern trends that will increase the prevalence of NCDs in this century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71D8553-2EA7-406A-A46F-8B3986C25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Freeform 11">
            <a:extLst>
              <a:ext uri="{FF2B5EF4-FFF2-40B4-BE49-F238E27FC236}">
                <a16:creationId xmlns:a16="http://schemas.microsoft.com/office/drawing/2014/main" id="{5DE9A097-EFD3-4BA8-A9ED-6A278D3C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076" name="Picture 4" descr="http://3.bp.blogspot.com/-KmSDqjWeB8k/T6xmfWn93TI/AAAAAAAAALA/RAQi-5rZuzs/s1600/Funny+grandma+.+Haha+she+s+hundred+years+old_c95431_3594984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687"/>
          <a:stretch/>
        </p:blipFill>
        <p:spPr bwMode="auto">
          <a:xfrm>
            <a:off x="20" y="10"/>
            <a:ext cx="2725091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52321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 sz="1900"/>
          </a:p>
        </p:txBody>
      </p:sp>
      <p:pic>
        <p:nvPicPr>
          <p:cNvPr id="3074" name="Picture 2" descr="http://healthmade.net/wp-content/uploads/2014/11/obesity-in-america-levels-off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0" r="3460"/>
          <a:stretch/>
        </p:blipFill>
        <p:spPr bwMode="auto">
          <a:xfrm>
            <a:off x="20" y="3429000"/>
            <a:ext cx="271758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ED4CAA9-D1DB-4EAE-88BD-A149B54F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2733254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Epidemic of obesity</a:t>
            </a:r>
          </a:p>
          <a:p>
            <a:pPr lvl="1"/>
            <a:r>
              <a:rPr lang="en-GB" sz="2000" dirty="0"/>
              <a:t>Inactivity in children</a:t>
            </a:r>
          </a:p>
          <a:p>
            <a:pPr lvl="1"/>
            <a:r>
              <a:rPr lang="en-GB" sz="2000" dirty="0"/>
              <a:t>Increasing age of the population</a:t>
            </a:r>
          </a:p>
          <a:p>
            <a:pPr lvl="1"/>
            <a:endParaRPr lang="en-GB" sz="2000" dirty="0"/>
          </a:p>
          <a:p>
            <a:pPr marL="393192" lvl="1" indent="0" algn="r">
              <a:buNone/>
            </a:pPr>
            <a:r>
              <a:rPr lang="en-GB" sz="2000" dirty="0"/>
              <a:t>(Hardman and Stensil 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6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>
                <a:cs typeface="Calibri" panose="020F0502020204030204" pitchFamily="34" charset="0"/>
              </a:rPr>
              <a:t>Self-efficacy (Bandura, 1986)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4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GB" sz="19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441325" indent="-441325"/>
            <a:r>
              <a:rPr lang="en-GB" altLang="en-US" dirty="0"/>
              <a:t>Four general factors;</a:t>
            </a:r>
          </a:p>
          <a:p>
            <a:pPr marL="738188" lvl="1" indent="-441325"/>
            <a:r>
              <a:rPr lang="en-GB" altLang="en-US" dirty="0"/>
              <a:t>Direct experience</a:t>
            </a:r>
          </a:p>
          <a:p>
            <a:pPr marL="738188" lvl="1" indent="-441325"/>
            <a:r>
              <a:rPr lang="en-GB" altLang="en-US" dirty="0"/>
              <a:t>Vicarious experience</a:t>
            </a:r>
          </a:p>
          <a:p>
            <a:pPr marL="738188" lvl="1" indent="-441325"/>
            <a:r>
              <a:rPr lang="en-GB" altLang="en-US" dirty="0"/>
              <a:t>Verbal persuasion</a:t>
            </a:r>
          </a:p>
          <a:p>
            <a:pPr marL="738188" lvl="1" indent="-441325"/>
            <a:r>
              <a:rPr lang="en-GB" altLang="en-US" dirty="0"/>
              <a:t>Physiological state</a:t>
            </a:r>
          </a:p>
          <a:p>
            <a:pPr marL="441325" indent="-441325"/>
            <a:r>
              <a:rPr lang="en-GB" altLang="en-US" dirty="0"/>
              <a:t>Exists when people feel capable of changing behaviour i.e.   believe that they have sufficient:</a:t>
            </a:r>
          </a:p>
          <a:p>
            <a:pPr marL="738188" lvl="1" indent="-441325">
              <a:buFontTx/>
              <a:buChar char="•"/>
            </a:pPr>
            <a:r>
              <a:rPr lang="en-GB" altLang="en-US" dirty="0"/>
              <a:t>Internal resources: will-power, motivation, skills and</a:t>
            </a:r>
          </a:p>
          <a:p>
            <a:pPr marL="738188" lvl="1" indent="-441325">
              <a:buFontTx/>
              <a:buChar char="•"/>
            </a:pPr>
            <a:r>
              <a:rPr lang="en-GB" altLang="en-US" dirty="0"/>
              <a:t>External resources: access, time, support, money </a:t>
            </a:r>
          </a:p>
          <a:p>
            <a:pPr marL="441325" indent="-441325">
              <a:buFontTx/>
              <a:buAutoNum type="arabicPeriod"/>
            </a:pPr>
            <a:endParaRPr lang="en-GB" altLang="en-US" dirty="0"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205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200" b="1" dirty="0">
                <a:solidFill>
                  <a:srgbClr val="0070C0"/>
                </a:solidFill>
              </a:rPr>
              <a:t>Intrinsic motivation </a:t>
            </a:r>
            <a:r>
              <a:rPr lang="en-GB" sz="1900" dirty="0">
                <a:solidFill>
                  <a:srgbClr val="002060"/>
                </a:solidFill>
              </a:rPr>
              <a:t>refers to behaviour driven by internal rewards:</a:t>
            </a:r>
          </a:p>
          <a:p>
            <a:endParaRPr lang="en-GB" sz="900" dirty="0">
              <a:solidFill>
                <a:srgbClr val="002060"/>
              </a:solidFill>
            </a:endParaRP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Fulfilling</a:t>
            </a: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Enjoyable</a:t>
            </a: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Satisfying</a:t>
            </a:r>
          </a:p>
          <a:p>
            <a:pPr marL="342900" lvl="1" indent="0">
              <a:buNone/>
            </a:pPr>
            <a:endParaRPr lang="en-GB" sz="900" b="1" dirty="0">
              <a:solidFill>
                <a:srgbClr val="002060"/>
              </a:solidFill>
            </a:endParaRPr>
          </a:p>
          <a:p>
            <a:r>
              <a:rPr lang="en-GB" sz="2200" b="1" dirty="0">
                <a:solidFill>
                  <a:srgbClr val="0070C0"/>
                </a:solidFill>
              </a:rPr>
              <a:t>Extrinsic motivation </a:t>
            </a:r>
            <a:r>
              <a:rPr lang="en-GB" sz="1900" dirty="0">
                <a:solidFill>
                  <a:srgbClr val="002060"/>
                </a:solidFill>
              </a:rPr>
              <a:t>is driven by external reward or to avoid negative outcomes:</a:t>
            </a:r>
          </a:p>
          <a:p>
            <a:endParaRPr lang="en-GB" sz="900" dirty="0">
              <a:solidFill>
                <a:srgbClr val="002060"/>
              </a:solidFill>
            </a:endParaRP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Get something in return</a:t>
            </a: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Pass the course</a:t>
            </a:r>
          </a:p>
          <a:p>
            <a:pPr lvl="1"/>
            <a:r>
              <a:rPr lang="en-GB" sz="1700" dirty="0">
                <a:solidFill>
                  <a:srgbClr val="002060"/>
                </a:solidFill>
              </a:rPr>
              <a:t>Earn money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Behavioural regulation</a:t>
            </a:r>
            <a:br>
              <a:rPr lang="en-GB" dirty="0"/>
            </a:br>
            <a:r>
              <a:rPr lang="en-GB" sz="2400" dirty="0"/>
              <a:t>(Biddle, </a:t>
            </a:r>
            <a:r>
              <a:rPr lang="en-GB" sz="2400" dirty="0" err="1"/>
              <a:t>Mutrie</a:t>
            </a:r>
            <a:r>
              <a:rPr lang="en-GB" sz="2400" dirty="0"/>
              <a:t> and </a:t>
            </a:r>
            <a:r>
              <a:rPr lang="en-GB" sz="2400" dirty="0" err="1"/>
              <a:t>Gorely</a:t>
            </a:r>
            <a:r>
              <a:rPr lang="en-GB" sz="2400" dirty="0"/>
              <a:t>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564904"/>
            <a:ext cx="7201585" cy="4176464"/>
          </a:xfrm>
        </p:spPr>
        <p:txBody>
          <a:bodyPr>
            <a:normAutofit/>
          </a:bodyPr>
          <a:lstStyle/>
          <a:p>
            <a:r>
              <a:rPr lang="en-GB" dirty="0"/>
              <a:t>External regulation – behaviour is controlled by rewards, threats and possible concern</a:t>
            </a:r>
          </a:p>
          <a:p>
            <a:pPr lvl="1"/>
            <a:r>
              <a:rPr lang="en-GB" dirty="0"/>
              <a:t>GP suggests you should be more active</a:t>
            </a:r>
          </a:p>
          <a:p>
            <a:pPr lvl="1"/>
            <a:r>
              <a:rPr lang="en-GB" dirty="0"/>
              <a:t>Your peer group tell you to take up running with them</a:t>
            </a:r>
          </a:p>
          <a:p>
            <a:r>
              <a:rPr lang="en-GB" dirty="0" err="1"/>
              <a:t>Introjected</a:t>
            </a:r>
            <a:r>
              <a:rPr lang="en-GB" dirty="0"/>
              <a:t> regulation – individual is acting out of avoidance of negative feelings, e.g. guilt</a:t>
            </a:r>
          </a:p>
          <a:p>
            <a:pPr lvl="1"/>
            <a:r>
              <a:rPr lang="en-GB" dirty="0"/>
              <a:t>I pay £60 a month for my gym membership</a:t>
            </a:r>
          </a:p>
          <a:p>
            <a:pPr lvl="1"/>
            <a:r>
              <a:rPr lang="en-GB" dirty="0"/>
              <a:t>I need to be active or my health studies peer group will moan at 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9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Behavioural regulation</a:t>
            </a:r>
            <a:br>
              <a:rPr lang="en-GB" dirty="0"/>
            </a:br>
            <a:r>
              <a:rPr lang="en-GB" sz="2400" dirty="0"/>
              <a:t>(Biddle, </a:t>
            </a:r>
            <a:r>
              <a:rPr lang="en-GB" sz="2400" dirty="0" err="1"/>
              <a:t>Mutrie</a:t>
            </a:r>
            <a:r>
              <a:rPr lang="en-GB" sz="2400" dirty="0"/>
              <a:t> and </a:t>
            </a:r>
            <a:r>
              <a:rPr lang="en-GB" sz="2400" dirty="0" err="1"/>
              <a:t>Gorely</a:t>
            </a:r>
            <a:r>
              <a:rPr lang="en-GB" sz="2400" dirty="0"/>
              <a:t>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348880"/>
            <a:ext cx="7201585" cy="4392488"/>
          </a:xfrm>
        </p:spPr>
        <p:txBody>
          <a:bodyPr>
            <a:normAutofit/>
          </a:bodyPr>
          <a:lstStyle/>
          <a:p>
            <a:r>
              <a:rPr lang="en-GB" dirty="0"/>
              <a:t>Identified regulation – action is motivated by an appreciation of valued outcomes of participation</a:t>
            </a:r>
          </a:p>
          <a:p>
            <a:pPr lvl="1"/>
            <a:r>
              <a:rPr lang="en-GB" dirty="0"/>
              <a:t>I want to be active as I want to get fitter</a:t>
            </a:r>
          </a:p>
          <a:p>
            <a:pPr lvl="1"/>
            <a:r>
              <a:rPr lang="en-GB" dirty="0"/>
              <a:t>I take part in netball trials because I want to get into the </a:t>
            </a:r>
            <a:r>
              <a:rPr lang="en-GB" dirty="0" err="1"/>
              <a:t>Uni</a:t>
            </a:r>
            <a:r>
              <a:rPr lang="en-GB" dirty="0"/>
              <a:t> team</a:t>
            </a:r>
          </a:p>
          <a:p>
            <a:r>
              <a:rPr lang="en-GB" dirty="0"/>
              <a:t>Integrated regulation – behaviour is performed to satisfy important personal goals that represent the person’s self identity</a:t>
            </a:r>
          </a:p>
          <a:p>
            <a:pPr lvl="1"/>
            <a:r>
              <a:rPr lang="en-GB" dirty="0"/>
              <a:t>I go to the gym because I am a healthy person</a:t>
            </a:r>
          </a:p>
          <a:p>
            <a:pPr lvl="1"/>
            <a:r>
              <a:rPr lang="en-GB" dirty="0"/>
              <a:t>I run because I am good at running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7689" y="624110"/>
            <a:ext cx="7201585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Behavioural theoretical frameworks featured in PA/exercise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697" y="2276872"/>
            <a:ext cx="6591985" cy="446449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Attribution theory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Theory of planned behaviour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Self-efficacy theory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Self-perception models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Achievement goals theory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Goal setting theories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Health belief model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Trans-theoretical model (Stages of Change)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Health action process approach</a:t>
            </a:r>
          </a:p>
          <a:p>
            <a:pPr lvl="1" algn="r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1"/>
                </a:solidFill>
                <a:cs typeface="Calibri" panose="020F0502020204030204" pitchFamily="34" charset="0"/>
              </a:rPr>
              <a:t>(Biddle</a:t>
            </a:r>
            <a:r>
              <a:rPr lang="en-GB" sz="1800" dirty="0"/>
              <a:t>, </a:t>
            </a:r>
            <a:r>
              <a:rPr lang="en-GB" sz="1800" dirty="0" err="1"/>
              <a:t>Mutrie</a:t>
            </a:r>
            <a:r>
              <a:rPr lang="en-GB" sz="1800" dirty="0"/>
              <a:t> and </a:t>
            </a:r>
            <a:r>
              <a:rPr lang="en-GB" sz="1800" dirty="0" err="1"/>
              <a:t>Gorely</a:t>
            </a:r>
            <a:r>
              <a:rPr lang="en-GB" sz="1800" i="1" dirty="0">
                <a:cs typeface="Calibri" panose="020F0502020204030204" pitchFamily="34" charset="0"/>
              </a:rPr>
              <a:t>, </a:t>
            </a:r>
            <a:r>
              <a:rPr lang="en-GB" sz="1800" dirty="0">
                <a:solidFill>
                  <a:schemeClr val="tx1"/>
                </a:solidFill>
                <a:cs typeface="Calibri" panose="020F0502020204030204" pitchFamily="34" charset="0"/>
              </a:rPr>
              <a:t>2015)</a:t>
            </a:r>
            <a:r>
              <a:rPr lang="en-GB" sz="1800" i="1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793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332656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 Health Belief Model (HBM)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3100" dirty="0">
                <a:solidFill>
                  <a:schemeClr val="tx1"/>
                </a:solidFill>
              </a:rPr>
              <a:t>(</a:t>
            </a:r>
            <a:r>
              <a:rPr lang="en-GB" sz="3100" dirty="0" err="1">
                <a:solidFill>
                  <a:schemeClr val="tx1"/>
                </a:solidFill>
              </a:rPr>
              <a:t>Rosenstock</a:t>
            </a:r>
            <a:r>
              <a:rPr lang="en-GB" sz="3100" dirty="0">
                <a:solidFill>
                  <a:schemeClr val="tx1"/>
                </a:solidFill>
              </a:rPr>
              <a:t>, 1966)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9202" y="1772816"/>
            <a:ext cx="7198799" cy="4853136"/>
          </a:xfrm>
        </p:spPr>
        <p:txBody>
          <a:bodyPr>
            <a:noAutofit/>
          </a:bodyPr>
          <a:lstStyle/>
          <a:p>
            <a:endParaRPr lang="en-GB" sz="600" dirty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Behaviour is the result of an individual’s core beliefs, which develop over time.</a:t>
            </a:r>
          </a:p>
          <a:p>
            <a:endParaRPr lang="en-GB" sz="600" dirty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People will carry out a preventive health behaviour in response to a perceived threat.</a:t>
            </a:r>
          </a:p>
          <a:p>
            <a:endParaRPr lang="en-GB" sz="600" dirty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Behaviours are the result of </a:t>
            </a:r>
            <a:r>
              <a:rPr lang="en-GB" sz="2400" b="1" u="sng" dirty="0">
                <a:solidFill>
                  <a:schemeClr val="tx1"/>
                </a:solidFill>
              </a:rPr>
              <a:t>rational</a:t>
            </a:r>
            <a:r>
              <a:rPr lang="en-GB" sz="2400" dirty="0">
                <a:solidFill>
                  <a:schemeClr val="tx1"/>
                </a:solidFill>
              </a:rPr>
              <a:t> processing.</a:t>
            </a:r>
          </a:p>
          <a:p>
            <a:endParaRPr lang="en-GB" sz="600" dirty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Emphasise the cognitions of the individual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0F58-3F8F-40D6-A990-4E530B076DAD}" type="slidenum">
              <a:rPr lang="en-GB" altLang="en-US" smtClean="0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188640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 Health Belief Model (HBM)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3100" dirty="0">
                <a:solidFill>
                  <a:schemeClr val="tx1"/>
                </a:solidFill>
              </a:rPr>
              <a:t>(</a:t>
            </a:r>
            <a:r>
              <a:rPr lang="en-GB" sz="3100" dirty="0" err="1">
                <a:solidFill>
                  <a:schemeClr val="tx1"/>
                </a:solidFill>
              </a:rPr>
              <a:t>Rosenstock</a:t>
            </a:r>
            <a:r>
              <a:rPr lang="en-GB" sz="3100" dirty="0">
                <a:solidFill>
                  <a:schemeClr val="tx1"/>
                </a:solidFill>
              </a:rPr>
              <a:t>, 1966)</a:t>
            </a:r>
            <a:endParaRPr lang="en-GB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2" y="1400320"/>
            <a:ext cx="9143999" cy="54850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7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332656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 Health Belief Model (HBM)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3100" dirty="0">
                <a:solidFill>
                  <a:schemeClr val="tx1"/>
                </a:solidFill>
              </a:rPr>
              <a:t>(</a:t>
            </a:r>
            <a:r>
              <a:rPr lang="en-GB" sz="3100" dirty="0" err="1">
                <a:solidFill>
                  <a:schemeClr val="tx1"/>
                </a:solidFill>
              </a:rPr>
              <a:t>Rosenstock</a:t>
            </a:r>
            <a:r>
              <a:rPr lang="en-GB" sz="3100" dirty="0">
                <a:solidFill>
                  <a:schemeClr val="tx1"/>
                </a:solidFill>
              </a:rPr>
              <a:t>, 1966)</a:t>
            </a:r>
            <a:endParaRPr lang="en-GB" dirty="0">
              <a:solidFill>
                <a:srgbClr val="0086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680" y="1600200"/>
            <a:ext cx="6995120" cy="49251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A health-related action will occur if:</a:t>
            </a:r>
          </a:p>
          <a:p>
            <a:pPr marL="0" indent="0">
              <a:buNone/>
            </a:pPr>
            <a:endParaRPr lang="en-GB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The person believes that the negative health condition can be avoided</a:t>
            </a:r>
          </a:p>
          <a:p>
            <a:pPr marL="514350" indent="-514350">
              <a:buFont typeface="+mj-lt"/>
              <a:buAutoNum type="arabicPeriod"/>
            </a:pPr>
            <a:endParaRPr lang="en-GB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The person believes that their action will lead to avoidance of the health problem.</a:t>
            </a:r>
          </a:p>
          <a:p>
            <a:pPr marL="514350" indent="-514350">
              <a:buFont typeface="+mj-lt"/>
              <a:buAutoNum type="arabicPeriod"/>
            </a:pPr>
            <a:endParaRPr lang="en-GB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The person believes that they can carry out the required action (self-efficacy).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0F58-3F8F-40D6-A990-4E530B076DAD}" type="slidenum">
              <a:rPr lang="en-GB" altLang="en-US" smtClean="0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Theory of Planned Behaviour</a:t>
            </a:r>
            <a:br>
              <a:rPr lang="en-GB" sz="3200" b="1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(Ajzen, 1991)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2060"/>
              </a:buClr>
            </a:pPr>
            <a:r>
              <a:rPr lang="en-GB" dirty="0">
                <a:solidFill>
                  <a:schemeClr val="tx1"/>
                </a:solidFill>
              </a:rPr>
              <a:t>This model explains how our attitudes and beliefs are linked to our behaviours (including health-related behaviours).</a:t>
            </a:r>
          </a:p>
          <a:p>
            <a:pPr marL="457200" indent="-457200">
              <a:buClr>
                <a:srgbClr val="002060"/>
              </a:buClr>
            </a:pPr>
            <a:endParaRPr lang="en-GB" u="sng" dirty="0">
              <a:solidFill>
                <a:schemeClr val="tx1"/>
              </a:solidFill>
            </a:endParaRPr>
          </a:p>
          <a:p>
            <a:pPr marL="457200" indent="-457200">
              <a:buClr>
                <a:srgbClr val="002060"/>
              </a:buClr>
            </a:pPr>
            <a:r>
              <a:rPr lang="en-GB" dirty="0">
                <a:solidFill>
                  <a:schemeClr val="tx1"/>
                </a:solidFill>
              </a:rPr>
              <a:t>If we can understand how the two are linked, we can </a:t>
            </a:r>
            <a:r>
              <a:rPr lang="en-GB" u="sng" dirty="0">
                <a:solidFill>
                  <a:schemeClr val="tx1"/>
                </a:solidFill>
              </a:rPr>
              <a:t>predict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u="sng" dirty="0">
                <a:solidFill>
                  <a:schemeClr val="tx1"/>
                </a:solidFill>
              </a:rPr>
              <a:t>change</a:t>
            </a:r>
            <a:r>
              <a:rPr lang="en-GB" dirty="0">
                <a:solidFill>
                  <a:schemeClr val="tx1"/>
                </a:solidFill>
              </a:rPr>
              <a:t> behaviour – very useful in public health.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A4EE5E-CA76-449B-A7B0-8A9DA76E74F1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4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Theory of Planned Behaviour</a:t>
            </a:r>
            <a:br>
              <a:rPr lang="en-GB" sz="3200" b="1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(Ajzen, 1991)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Clr>
                <a:srgbClr val="002060"/>
              </a:buClr>
              <a:buNone/>
            </a:pPr>
            <a:r>
              <a:rPr lang="en-GB" sz="3600" b="1" dirty="0">
                <a:solidFill>
                  <a:srgbClr val="002060"/>
                </a:solidFill>
              </a:rPr>
              <a:t>The  model is comprised of the following ‘constructs’:</a:t>
            </a:r>
          </a:p>
          <a:p>
            <a:pPr marL="457200" indent="-457200">
              <a:buClr>
                <a:srgbClr val="002060"/>
              </a:buClr>
            </a:pPr>
            <a:endParaRPr lang="en-GB" sz="1200" dirty="0"/>
          </a:p>
          <a:p>
            <a:pPr marL="457200" indent="-457200">
              <a:buClr>
                <a:srgbClr val="002060"/>
              </a:buClr>
            </a:pPr>
            <a:r>
              <a:rPr lang="en-GB" b="1" dirty="0">
                <a:solidFill>
                  <a:srgbClr val="7030A0"/>
                </a:solidFill>
              </a:rPr>
              <a:t>Attitudes: </a:t>
            </a:r>
            <a:r>
              <a:rPr lang="en-GB" dirty="0">
                <a:solidFill>
                  <a:schemeClr val="tx1"/>
                </a:solidFill>
              </a:rPr>
              <a:t>the degree of favourability towards an attitude object, based on cognitive, affective and behavioural information (</a:t>
            </a:r>
            <a:r>
              <a:rPr lang="en-GB" dirty="0" err="1">
                <a:solidFill>
                  <a:schemeClr val="tx1"/>
                </a:solidFill>
              </a:rPr>
              <a:t>Eagly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</a:rPr>
              <a:t>Chaiken</a:t>
            </a:r>
            <a:r>
              <a:rPr lang="en-GB" dirty="0">
                <a:solidFill>
                  <a:schemeClr val="tx1"/>
                </a:solidFill>
              </a:rPr>
              <a:t>, 1993, cited in Haddock and </a:t>
            </a:r>
            <a:r>
              <a:rPr lang="en-GB" dirty="0" err="1">
                <a:solidFill>
                  <a:schemeClr val="tx1"/>
                </a:solidFill>
              </a:rPr>
              <a:t>Zanna</a:t>
            </a:r>
            <a:r>
              <a:rPr lang="en-GB" dirty="0">
                <a:solidFill>
                  <a:schemeClr val="tx1"/>
                </a:solidFill>
              </a:rPr>
              <a:t>, 1999).</a:t>
            </a:r>
          </a:p>
          <a:p>
            <a:pPr marL="457200" indent="-457200">
              <a:buClr>
                <a:srgbClr val="002060"/>
              </a:buClr>
            </a:pPr>
            <a:endParaRPr lang="en-GB" sz="1200" dirty="0"/>
          </a:p>
          <a:p>
            <a:pPr marL="457200" indent="-457200">
              <a:buClr>
                <a:srgbClr val="002060"/>
              </a:buClr>
            </a:pPr>
            <a:r>
              <a:rPr lang="en-GB" b="1" dirty="0">
                <a:solidFill>
                  <a:srgbClr val="C00000"/>
                </a:solidFill>
              </a:rPr>
              <a:t>Subjective norms: </a:t>
            </a:r>
            <a:r>
              <a:rPr lang="en-GB" dirty="0">
                <a:solidFill>
                  <a:schemeClr val="tx1"/>
                </a:solidFill>
              </a:rPr>
              <a:t>the person’s judgement about what other people think they should do.</a:t>
            </a:r>
          </a:p>
          <a:p>
            <a:pPr marL="457200" indent="-457200">
              <a:buClr>
                <a:srgbClr val="002060"/>
              </a:buClr>
            </a:pPr>
            <a:endParaRPr lang="en-GB" sz="1200" dirty="0"/>
          </a:p>
          <a:p>
            <a:pPr marL="457200" indent="-457200">
              <a:buClr>
                <a:srgbClr val="002060"/>
              </a:buClr>
            </a:pPr>
            <a:r>
              <a:rPr lang="en-GB" b="1" dirty="0">
                <a:solidFill>
                  <a:srgbClr val="0070C0"/>
                </a:solidFill>
              </a:rPr>
              <a:t>Perceived behavioural control: </a:t>
            </a:r>
            <a:r>
              <a:rPr lang="en-GB" dirty="0">
                <a:solidFill>
                  <a:schemeClr val="tx1"/>
                </a:solidFill>
              </a:rPr>
              <a:t>The person’s perceptions about the ease/difficulty of performing the behaviour (added to the earlier version of this model, the Theory of Reasoned Action (</a:t>
            </a:r>
            <a:r>
              <a:rPr lang="en-GB" dirty="0" err="1">
                <a:solidFill>
                  <a:schemeClr val="tx1"/>
                </a:solidFill>
              </a:rPr>
              <a:t>Fishbein</a:t>
            </a:r>
            <a:r>
              <a:rPr lang="en-GB" dirty="0">
                <a:solidFill>
                  <a:schemeClr val="tx1"/>
                </a:solidFill>
              </a:rPr>
              <a:t> and Ajzen, 1975).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A4EE5E-CA76-449B-A7B0-8A9DA76E74F1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1664" y="476672"/>
            <a:ext cx="7149480" cy="11430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Three main behaviours…..that cause preventable deaths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71665" y="2132856"/>
            <a:ext cx="7143575" cy="2160240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Smoking </a:t>
            </a:r>
          </a:p>
          <a:p>
            <a:pPr lvl="1"/>
            <a:r>
              <a:rPr lang="en-GB" sz="2000" dirty="0"/>
              <a:t>Poor diet</a:t>
            </a:r>
          </a:p>
          <a:p>
            <a:pPr lvl="1"/>
            <a:r>
              <a:rPr lang="en-GB" sz="2000" dirty="0"/>
              <a:t>Physical inactivity</a:t>
            </a:r>
          </a:p>
          <a:p>
            <a:pPr marL="393192" lvl="1" indent="0" algn="r">
              <a:buNone/>
            </a:pPr>
            <a:r>
              <a:rPr lang="en-GB" sz="1800" dirty="0"/>
              <a:t>(Hardman and Stensil 2009)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071665" y="5085184"/>
            <a:ext cx="7143575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All of these are lifestyle behaviours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>
                <a:lumMod val="80000"/>
                <a:lumOff val="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656" y="422580"/>
            <a:ext cx="7272808" cy="99019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Theory of Planned Behaviour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(Ajzen, </a:t>
            </a:r>
            <a:r>
              <a:rPr lang="en-GB" sz="3100" dirty="0">
                <a:solidFill>
                  <a:schemeClr val="tx1"/>
                </a:solidFill>
              </a:rPr>
              <a:t>1991</a:t>
            </a:r>
            <a:r>
              <a:rPr lang="en-GB" sz="3200" dirty="0">
                <a:solidFill>
                  <a:schemeClr val="tx1"/>
                </a:solidFill>
              </a:rPr>
              <a:t>)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A4EE5E-CA76-449B-A7B0-8A9DA76E74F1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1666844" y="1961468"/>
            <a:ext cx="2357454" cy="11817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/>
              <a:t>Beliefs &amp; Evaluation</a:t>
            </a:r>
            <a:r>
              <a:rPr lang="en-GB" dirty="0"/>
              <a:t> about outcome of action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66844" y="3357562"/>
            <a:ext cx="2357454" cy="17859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/>
              <a:t>Beliefs</a:t>
            </a:r>
            <a:r>
              <a:rPr lang="en-GB" dirty="0"/>
              <a:t> about others’ expectations </a:t>
            </a:r>
          </a:p>
          <a:p>
            <a:r>
              <a:rPr lang="en-GB" b="1" dirty="0"/>
              <a:t>Motivation </a:t>
            </a:r>
            <a:r>
              <a:rPr lang="en-GB" dirty="0"/>
              <a:t>to comply to others’ expectations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66844" y="5286388"/>
            <a:ext cx="2357454" cy="11430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GB" b="1" dirty="0"/>
              <a:t>Internal &amp; external control factors -barriers &amp; benefits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4452926" y="2143116"/>
            <a:ext cx="2221988" cy="100013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Attitude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67808" y="3643314"/>
            <a:ext cx="2307106" cy="10001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Subjective Norm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452926" y="5286388"/>
            <a:ext cx="2221988" cy="114300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Perceived Behavioural Control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60096" y="3643314"/>
            <a:ext cx="1643074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Intention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32304" y="3643314"/>
            <a:ext cx="1800200" cy="1000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Behaviour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024298" y="2643182"/>
            <a:ext cx="357190" cy="1428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024298" y="4071942"/>
            <a:ext cx="357190" cy="1428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4024298" y="5715016"/>
            <a:ext cx="357190" cy="1428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6672064" y="4071942"/>
            <a:ext cx="285752" cy="1428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 rot="2538970">
            <a:off x="6594298" y="2974364"/>
            <a:ext cx="1376303" cy="1954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9" name="Right Arrow 18"/>
          <p:cNvSpPr/>
          <p:nvPr/>
        </p:nvSpPr>
        <p:spPr>
          <a:xfrm rot="19333556">
            <a:off x="6595372" y="5199172"/>
            <a:ext cx="1643611" cy="19515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 rot="20058716">
            <a:off x="6666077" y="5238823"/>
            <a:ext cx="3009675" cy="3158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/>
          <p:cNvSpPr/>
          <p:nvPr/>
        </p:nvSpPr>
        <p:spPr>
          <a:xfrm>
            <a:off x="8616280" y="4071942"/>
            <a:ext cx="285752" cy="1428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8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664" y="188640"/>
            <a:ext cx="7272808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 </a:t>
            </a:r>
            <a:r>
              <a:rPr lang="en-GB" b="1" dirty="0" err="1">
                <a:solidFill>
                  <a:schemeClr val="tx1"/>
                </a:solidFill>
              </a:rPr>
              <a:t>Transtheoretical</a:t>
            </a:r>
            <a:r>
              <a:rPr lang="en-GB" b="1" dirty="0">
                <a:solidFill>
                  <a:schemeClr val="tx1"/>
                </a:solidFill>
              </a:rPr>
              <a:t> Model (TTM)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3100" dirty="0">
                <a:solidFill>
                  <a:schemeClr val="tx1"/>
                </a:solidFill>
              </a:rPr>
              <a:t>(</a:t>
            </a:r>
            <a:r>
              <a:rPr lang="en-GB" sz="3100" dirty="0" err="1">
                <a:solidFill>
                  <a:schemeClr val="tx1"/>
                </a:solidFill>
              </a:rPr>
              <a:t>Prochaska</a:t>
            </a:r>
            <a:r>
              <a:rPr lang="en-GB" sz="3100" dirty="0">
                <a:solidFill>
                  <a:schemeClr val="tx1"/>
                </a:solidFill>
              </a:rPr>
              <a:t> and </a:t>
            </a:r>
            <a:r>
              <a:rPr lang="en-GB" sz="3100" dirty="0" err="1">
                <a:solidFill>
                  <a:schemeClr val="tx1"/>
                </a:solidFill>
              </a:rPr>
              <a:t>DiClemente</a:t>
            </a:r>
            <a:r>
              <a:rPr lang="en-GB" sz="3100" dirty="0">
                <a:solidFill>
                  <a:schemeClr val="tx1"/>
                </a:solidFill>
              </a:rPr>
              <a:t>, 1983)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664" y="1772816"/>
            <a:ext cx="7272808" cy="496855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Pre-contemplation</a:t>
            </a:r>
            <a:r>
              <a:rPr lang="en-GB" sz="2400" dirty="0">
                <a:solidFill>
                  <a:schemeClr val="tx1"/>
                </a:solidFill>
              </a:rPr>
              <a:t> – the individual has not considered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Contemplation</a:t>
            </a:r>
            <a:r>
              <a:rPr lang="en-GB" sz="2400" dirty="0">
                <a:solidFill>
                  <a:schemeClr val="tx1"/>
                </a:solidFill>
              </a:rPr>
              <a:t> – considering behaviour change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Preparation</a:t>
            </a:r>
            <a:r>
              <a:rPr lang="en-GB" sz="2400" dirty="0">
                <a:solidFill>
                  <a:schemeClr val="tx1"/>
                </a:solidFill>
              </a:rPr>
              <a:t> – making small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Action</a:t>
            </a:r>
            <a:r>
              <a:rPr lang="en-GB" sz="2400" dirty="0">
                <a:solidFill>
                  <a:schemeClr val="tx1"/>
                </a:solidFill>
              </a:rPr>
              <a:t> – Actively carrying out the new behaviour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Maintenance</a:t>
            </a:r>
            <a:r>
              <a:rPr lang="en-GB" sz="2400" dirty="0">
                <a:solidFill>
                  <a:schemeClr val="tx1"/>
                </a:solidFill>
              </a:rPr>
              <a:t> – Sustaining this new behaviour over time</a:t>
            </a:r>
          </a:p>
          <a:p>
            <a:pPr marL="514350" indent="-514350">
              <a:buFont typeface="+mj-lt"/>
              <a:buAutoNum type="arabicPeriod"/>
            </a:pPr>
            <a:endParaRPr lang="en-GB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Relapse - </a:t>
            </a:r>
            <a:r>
              <a:rPr lang="en-GB" sz="2400" dirty="0">
                <a:solidFill>
                  <a:schemeClr val="tx1"/>
                </a:solidFill>
              </a:rPr>
              <a:t>may happen at any stage (i.e. resume the old behaviour).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Termination</a:t>
            </a:r>
            <a:r>
              <a:rPr lang="en-GB" sz="2400" dirty="0">
                <a:solidFill>
                  <a:schemeClr val="tx1"/>
                </a:solidFill>
              </a:rPr>
              <a:t> - the individual may give up the old behaviour altogether (although for how long…?).</a:t>
            </a:r>
            <a:endParaRPr lang="en-GB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0F58-3F8F-40D6-A990-4E530B076DAD}" type="slidenum">
              <a:rPr lang="en-GB" altLang="en-US" smtClean="0">
                <a:solidFill>
                  <a:srgbClr val="FFFFFF"/>
                </a:solidFill>
              </a:rPr>
              <a:pPr>
                <a:defRPr/>
              </a:pPr>
              <a:t>41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EFFFF"/>
                </a:solidFill>
              </a:rPr>
              <a:t>The Transtheoretical Model (TTM)</a:t>
            </a:r>
            <a:br>
              <a:rPr lang="en-US" sz="3400" b="1">
                <a:solidFill>
                  <a:srgbClr val="FEFFFF"/>
                </a:solidFill>
              </a:rPr>
            </a:br>
            <a:r>
              <a:rPr lang="en-US" sz="3400">
                <a:solidFill>
                  <a:srgbClr val="FEFFFF"/>
                </a:solidFill>
              </a:rPr>
              <a:t>(Prochaska and DiClemente, 1983)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242486" y="5202719"/>
            <a:ext cx="650510" cy="517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11B0F58-3F8F-40D6-A990-4E530B076DAD}" type="slidenum">
              <a:rPr lang="en-US" altLang="en-US" smtClean="0"/>
              <a:pPr>
                <a:spcAft>
                  <a:spcPts val="600"/>
                </a:spcAft>
                <a:defRPr/>
              </a:pPr>
              <a:t>42</a:t>
            </a:fld>
            <a:endParaRPr lang="en-US" altLang="en-US"/>
          </a:p>
        </p:txBody>
      </p:sp>
      <p:pic>
        <p:nvPicPr>
          <p:cNvPr id="4" name="Content Placeholder 3" descr="TTM.gif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5556469" y="726039"/>
            <a:ext cx="6628803" cy="49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6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665" y="624110"/>
            <a:ext cx="7549934" cy="1280890"/>
          </a:xfrm>
        </p:spPr>
        <p:txBody>
          <a:bodyPr/>
          <a:lstStyle/>
          <a:p>
            <a:pPr algn="ctr"/>
            <a:r>
              <a:rPr lang="en-GB" dirty="0"/>
              <a:t>So how do we make changes?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0F58-3F8F-40D6-A990-4E530B076DAD}" type="slidenum">
              <a:rPr lang="en-GB" altLang="en-US" smtClean="0">
                <a:solidFill>
                  <a:srgbClr val="FFFFFF"/>
                </a:solidFill>
              </a:rPr>
              <a:pPr>
                <a:defRPr/>
              </a:pPr>
              <a:t>43</a:t>
            </a:fld>
            <a:endParaRPr lang="en-GB" altLang="en-US" dirty="0">
              <a:solidFill>
                <a:srgbClr val="FFFFFF"/>
              </a:solidFill>
            </a:endParaRPr>
          </a:p>
        </p:txBody>
      </p:sp>
      <p:pic>
        <p:nvPicPr>
          <p:cNvPr id="4" name="d0pgHKCGqs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92928" y="1829840"/>
            <a:ext cx="8328670" cy="47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9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4" name="Group 72">
            <a:extLst>
              <a:ext uri="{FF2B5EF4-FFF2-40B4-BE49-F238E27FC236}">
                <a16:creationId xmlns:a16="http://schemas.microsoft.com/office/drawing/2014/main" id="{8D44E099-FC66-4167-A593-8F6FBB5E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47171E04-FEC4-4208-A619-A786E423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3DE8019-884E-41C9-A54C-AC668CA52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62C1647-5880-4037-8FCE-16E1F646C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C91082BE-FDAA-4A80-88B6-C5F5AD0C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059FE918-3CB9-43E6-8025-22A9C21C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30464D7-34FF-42C8-8686-C3A865E9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07281894-7888-434B-BC17-FB67B4879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7CDF6636-2EE5-4477-B1E7-136C9B4F3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6A01C238-0F7D-4DF5-A879-32902000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AA10B8D3-BE6D-40AB-BA54-12C4758E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CD8C1DF-88C2-4F11-AA23-36D5B5BD3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9AF01696-99FF-4093-938A-38D0C7223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535" name="Group 86">
            <a:extLst>
              <a:ext uri="{FF2B5EF4-FFF2-40B4-BE49-F238E27FC236}">
                <a16:creationId xmlns:a16="http://schemas.microsoft.com/office/drawing/2014/main" id="{629FAB3C-6A93-4306-8525-B9FC787B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8838005D-B3A9-4E56-9BFB-3DD99E4B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6450237E-A2DE-4BA3-AF9F-06399E5C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A643E849-3FBA-4248-B0DF-9D6737E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231C0782-59AA-4C4F-8B86-85102F701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E19975F5-4F93-41BF-9A6D-1E6CFDFF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AE6458FC-D3D9-469F-A8FB-0431BD15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3">
              <a:extLst>
                <a:ext uri="{FF2B5EF4-FFF2-40B4-BE49-F238E27FC236}">
                  <a16:creationId xmlns:a16="http://schemas.microsoft.com/office/drawing/2014/main" id="{90B9693F-2248-4DB8-A528-52C13C63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11CC5E15-09A8-41A0-930D-434F7D8D6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B5566C56-67EC-43D7-A3D2-3CCBEDAFC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CF74AC36-5E17-4D3B-A93B-1645741EB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39818481-D2FB-4507-B11D-8C6342AC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E996F5F0-3979-44D1-9AE3-1251DA5D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536" name="Rectangle 100">
            <a:extLst>
              <a:ext uri="{FF2B5EF4-FFF2-40B4-BE49-F238E27FC236}">
                <a16:creationId xmlns:a16="http://schemas.microsoft.com/office/drawing/2014/main" id="{05C469C2-FE8F-491E-9139-7E7F8BB38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37" name="Freeform 11">
            <a:extLst>
              <a:ext uri="{FF2B5EF4-FFF2-40B4-BE49-F238E27FC236}">
                <a16:creationId xmlns:a16="http://schemas.microsoft.com/office/drawing/2014/main" id="{0D31E63E-1DE1-4400-9D1A-FA0378B29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32232DE-955E-476B-BC75-D7EDB3C92ED2}" type="slidenum">
              <a:rPr lang="en-US" altLang="en-US" sz="1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44</a:t>
            </a:fld>
            <a:endParaRPr lang="en-US" altLang="en-US" sz="1900"/>
          </a:p>
        </p:txBody>
      </p:sp>
      <p:sp>
        <p:nvSpPr>
          <p:cNvPr id="7" name="TextBox 6"/>
          <p:cNvSpPr txBox="1"/>
          <p:nvPr/>
        </p:nvSpPr>
        <p:spPr>
          <a:xfrm>
            <a:off x="2589213" y="2040467"/>
            <a:ext cx="4802188" cy="387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 fontAlgn="base">
              <a:spcBef>
                <a:spcPts val="1000"/>
              </a:spcBef>
              <a:buClr>
                <a:schemeClr val="accent1"/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health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simply a case of; </a:t>
            </a: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Being informed?</a:t>
            </a: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Making intelligent choices?</a:t>
            </a: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Having positive attitudes?</a:t>
            </a: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Making health a priority?</a:t>
            </a:r>
          </a:p>
          <a:p>
            <a:pPr defTabSz="457200" fontAlgn="base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A nudge in the right direction?  </a:t>
            </a:r>
          </a:p>
          <a:p>
            <a:pPr algn="r" defTabSz="457200" fontAlgn="base">
              <a:spcBef>
                <a:spcPts val="1000"/>
              </a:spcBef>
              <a:buClr>
                <a:schemeClr val="accent1"/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(Thaler and Sunstein, 2008)</a:t>
            </a:r>
          </a:p>
        </p:txBody>
      </p:sp>
      <p:pic>
        <p:nvPicPr>
          <p:cNvPr id="22532" name="Picture 3" descr="Logo + strap l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r="-2" b="2266"/>
          <a:stretch/>
        </p:blipFill>
        <p:spPr bwMode="auto">
          <a:xfrm>
            <a:off x="7736146" y="624111"/>
            <a:ext cx="3768466" cy="26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8" descr="Choosinghealth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1" r="2" b="35164"/>
          <a:stretch/>
        </p:blipFill>
        <p:spPr bwMode="auto">
          <a:xfrm>
            <a:off x="7736146" y="3416024"/>
            <a:ext cx="3768466" cy="26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62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43E7-C952-42F4-85DA-49EE7B18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Nudge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2A28-8463-4C5B-95AF-956B4869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697" y="2133600"/>
            <a:ext cx="7200800" cy="377762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nudge is a small and apparently insignificant detail that can have a major impact on people’s behaviour</a:t>
            </a:r>
          </a:p>
          <a:p>
            <a:pPr lvl="1" algn="r"/>
            <a:r>
              <a:rPr lang="en-GB" dirty="0"/>
              <a:t>Thaler and Sunstein (2008)</a:t>
            </a:r>
          </a:p>
          <a:p>
            <a:r>
              <a:rPr lang="en-GB" dirty="0"/>
              <a:t>Nudges are used to alter lifestyles and curb the rise of NCDs </a:t>
            </a:r>
          </a:p>
          <a:p>
            <a:r>
              <a:rPr lang="en-GB" dirty="0"/>
              <a:t>In principle, this is an effective approach to promoting PA</a:t>
            </a:r>
          </a:p>
          <a:p>
            <a:r>
              <a:rPr lang="en-GB" dirty="0"/>
              <a:t>Nudges could appear as written information, pictures, signs, rules or guidance</a:t>
            </a:r>
          </a:p>
          <a:p>
            <a:r>
              <a:rPr lang="en-GB" dirty="0"/>
              <a:t>Behaviour can be influenced by changing contexts</a:t>
            </a:r>
          </a:p>
          <a:p>
            <a:pPr lvl="1"/>
            <a:r>
              <a:rPr lang="en-GB" dirty="0"/>
              <a:t>E.g., the environment</a:t>
            </a:r>
          </a:p>
          <a:p>
            <a:r>
              <a:rPr lang="en-GB" dirty="0"/>
              <a:t>Also known as ‘choice architecture’ – </a:t>
            </a:r>
            <a:r>
              <a:rPr lang="en-GB" u="sng" dirty="0"/>
              <a:t>not</a:t>
            </a:r>
            <a:r>
              <a:rPr lang="en-GB" dirty="0"/>
              <a:t> mandatory</a:t>
            </a:r>
          </a:p>
          <a:p>
            <a:pPr lvl="1" algn="r"/>
            <a:r>
              <a:rPr lang="en-GB" dirty="0" err="1"/>
              <a:t>Forberger</a:t>
            </a:r>
            <a:r>
              <a:rPr lang="en-GB" dirty="0"/>
              <a:t> et al. (2019)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A75E7-8FF8-4BFC-B3A8-12C6155A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35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8E64-4F6D-4D16-9509-C9BDBC63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Nudge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6AD3-49D2-4013-B576-0BA9A8D2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of footsteps on the floor encouraged office workers to use the stairs rather than the lift</a:t>
            </a:r>
          </a:p>
          <a:p>
            <a:r>
              <a:rPr lang="en-GB" dirty="0"/>
              <a:t>Nudge interventions perceived as fun and engaging and incorporate creative visuals were more successful</a:t>
            </a:r>
          </a:p>
          <a:p>
            <a:pPr lvl="1" algn="r"/>
            <a:r>
              <a:rPr lang="en-GB" dirty="0"/>
              <a:t>Van der Meiden, </a:t>
            </a:r>
            <a:r>
              <a:rPr lang="en-GB" dirty="0" err="1"/>
              <a:t>Kok</a:t>
            </a:r>
            <a:r>
              <a:rPr lang="en-GB" dirty="0"/>
              <a:t> and Van der Velde (2019)</a:t>
            </a:r>
          </a:p>
          <a:p>
            <a:endParaRPr lang="en-GB" dirty="0"/>
          </a:p>
          <a:p>
            <a:r>
              <a:rPr lang="en-GB" dirty="0"/>
              <a:t>NB. Study done in office location due to rise in sedentary working habits. Similar sedentary behaviours occur within education settings so concepts could be applied for your poster interventions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0649-608E-4A77-B1B7-0A625205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653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3B5F-85BF-4637-BD13-428F2287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Nudge theory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1C35-D64E-417F-B522-73520C144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Behavioural Insights Team have been working with DHSC, PHE, NHS England</a:t>
            </a:r>
          </a:p>
          <a:p>
            <a:r>
              <a:rPr lang="en-GB" dirty="0"/>
              <a:t>Making the healthy option easier</a:t>
            </a:r>
          </a:p>
          <a:p>
            <a:r>
              <a:rPr lang="en-GB" dirty="0"/>
              <a:t>For example, The Alfred Hospital, Victoria, Australia</a:t>
            </a:r>
          </a:p>
          <a:p>
            <a:pPr lvl="1"/>
            <a:r>
              <a:rPr lang="en-GB" dirty="0"/>
              <a:t>Moved high-sugar drinks to a less prominent location</a:t>
            </a:r>
          </a:p>
          <a:p>
            <a:pPr lvl="1"/>
            <a:r>
              <a:rPr lang="en-GB" dirty="0"/>
              <a:t>Price of high-sugar beverages in vending machines increased by 20%</a:t>
            </a:r>
          </a:p>
          <a:p>
            <a:pPr lvl="1"/>
            <a:r>
              <a:rPr lang="en-GB" dirty="0"/>
              <a:t>Outcomes suggested that sales were not affected but people had moved from buying high-sugar products to lower sugar ones</a:t>
            </a:r>
          </a:p>
          <a:p>
            <a:pPr lvl="1" algn="r"/>
            <a:r>
              <a:rPr lang="en-GB" dirty="0"/>
              <a:t>Halpern (2016)</a:t>
            </a:r>
          </a:p>
          <a:p>
            <a:r>
              <a:rPr lang="en-GB" dirty="0"/>
              <a:t>Victoria State Government changed their public sector Healthy Choices Framework as a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FA0A-1E56-47A3-8188-A24F16D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651B-3E46-4577-A1A5-9D947ADA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 settings-based nudge intervention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1CAE-164F-4348-B304-7899B1CC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an intervention based on healthy eating but might give you an idea of how nudge theory works and how it could be incorporated into your group poster assessments</a:t>
            </a: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https://www.alfredhealth.org.au/about/healthy-communities/healthy-food/point-of-sale-communication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0FF1-5499-41FE-B0D7-70290652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78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2855641" y="505448"/>
            <a:ext cx="7632848" cy="1406225"/>
          </a:xfrm>
          <a:noFill/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tx1"/>
                </a:solidFill>
                <a:latin typeface="+mn-lt"/>
              </a:rPr>
              <a:t>Behaviour change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640" y="2636912"/>
            <a:ext cx="7056636" cy="3456384"/>
          </a:xfrm>
          <a:noFill/>
        </p:spPr>
        <p:txBody>
          <a:bodyPr rtlCol="0">
            <a:normAutofit/>
          </a:bodyPr>
          <a:lstStyle/>
          <a:p>
            <a:pPr indent="-274320">
              <a:defRPr/>
            </a:pPr>
            <a:r>
              <a:rPr lang="en-GB" sz="2000" dirty="0">
                <a:solidFill>
                  <a:schemeClr val="accent6">
                    <a:lumMod val="10000"/>
                  </a:schemeClr>
                </a:solidFill>
              </a:rPr>
              <a:t>Healthy lives, healthy people (2010)</a:t>
            </a:r>
          </a:p>
          <a:p>
            <a:pPr indent="-274320">
              <a:defRPr/>
            </a:pPr>
            <a:r>
              <a:rPr lang="en-GB" sz="2000" dirty="0">
                <a:solidFill>
                  <a:schemeClr val="accent6">
                    <a:lumMod val="10000"/>
                  </a:schemeClr>
                </a:solidFill>
              </a:rPr>
              <a:t>MINDSPACE (2010)</a:t>
            </a:r>
          </a:p>
          <a:p>
            <a:pPr indent="-274320">
              <a:defRPr/>
            </a:pPr>
            <a:r>
              <a:rPr lang="en-GB" sz="2000" dirty="0">
                <a:solidFill>
                  <a:schemeClr val="accent6">
                    <a:lumMod val="10000"/>
                  </a:schemeClr>
                </a:solidFill>
              </a:rPr>
              <a:t>NICE guidance on behaviour change</a:t>
            </a:r>
          </a:p>
          <a:p>
            <a:pPr lvl="1" indent="-274320">
              <a:defRPr/>
            </a:pPr>
            <a:r>
              <a:rPr lang="en-GB" sz="1800" dirty="0">
                <a:solidFill>
                  <a:schemeClr val="accent6">
                    <a:lumMod val="10000"/>
                  </a:schemeClr>
                </a:solidFill>
              </a:rPr>
              <a:t>Individual approaches PH49 (2014)</a:t>
            </a:r>
          </a:p>
          <a:p>
            <a:pPr lvl="1" indent="-274320">
              <a:defRPr/>
            </a:pPr>
            <a:r>
              <a:rPr lang="en-GB" sz="1800" dirty="0">
                <a:solidFill>
                  <a:schemeClr val="accent6">
                    <a:lumMod val="10000"/>
                  </a:schemeClr>
                </a:solidFill>
              </a:rPr>
              <a:t>General approaches PH6 (2007)</a:t>
            </a:r>
          </a:p>
          <a:p>
            <a:pPr indent="-274320">
              <a:defRPr/>
            </a:pPr>
            <a:endParaRPr lang="en-GB" dirty="0">
              <a:solidFill>
                <a:schemeClr val="accent6">
                  <a:lumMod val="10000"/>
                </a:schemeClr>
              </a:solidFill>
              <a:ea typeface="+mn-ea"/>
              <a:cs typeface="+mn-cs"/>
            </a:endParaRPr>
          </a:p>
          <a:p>
            <a:pPr marL="68580" indent="0">
              <a:buNone/>
              <a:defRPr/>
            </a:pPr>
            <a:endParaRPr lang="en-GB" dirty="0">
              <a:solidFill>
                <a:schemeClr val="accent6">
                  <a:lumMod val="10000"/>
                </a:schemeClr>
              </a:solidFill>
              <a:ea typeface="+mn-ea"/>
              <a:cs typeface="+mn-cs"/>
            </a:endParaRPr>
          </a:p>
          <a:p>
            <a:pPr marL="68580" indent="0" algn="r">
              <a:buNone/>
              <a:defRPr/>
            </a:pPr>
            <a:endParaRPr lang="en-GB" sz="20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0F58-3F8F-40D6-A990-4E530B076DAD}" type="slidenum">
              <a:rPr lang="en-GB" altLang="en-US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GB" alt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22AA-8D87-4CF1-9D9C-473AD246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Evidence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5151C-8BAB-42FF-A3D5-5CB22762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Already this module we have discussed the significance of an active lifestyle on NCD prevention</a:t>
            </a:r>
          </a:p>
          <a:p>
            <a:r>
              <a:rPr lang="en-GB" dirty="0"/>
              <a:t>There appears to be an overwhelming volume of epidemiological evidence to support the increase in PA and the decrease in physical inactivity and sedentary behaviour at individual and population level</a:t>
            </a:r>
          </a:p>
          <a:p>
            <a:r>
              <a:rPr lang="en-GB" dirty="0"/>
              <a:t>This is a key public health priority</a:t>
            </a:r>
          </a:p>
          <a:p>
            <a:r>
              <a:rPr lang="en-GB" dirty="0"/>
              <a:t>So why do we still have a problem of insufficient physical activity?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5A82B-AFDF-457E-8DF8-DDE8EC26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4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NICE PH49 (2014)</a:t>
            </a:r>
          </a:p>
        </p:txBody>
      </p:sp>
      <p:sp>
        <p:nvSpPr>
          <p:cNvPr id="33795" name="Subtitle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GB" sz="2400" dirty="0">
                <a:cs typeface="Calibri" panose="020F0502020204030204" pitchFamily="34" charset="0"/>
              </a:rPr>
              <a:t>Systematic, evidence-based approach for health behaviour change interventions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GB" sz="2400" dirty="0">
                <a:cs typeface="Calibri" panose="020F0502020204030204" pitchFamily="34" charset="0"/>
              </a:rPr>
              <a:t>Emphasises the importance of careful planning and theoretical underpinning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GB" sz="2400" dirty="0">
                <a:cs typeface="Calibri" panose="020F0502020204030204" pitchFamily="34" charset="0"/>
              </a:rPr>
              <a:t>Stresses the need for clear definition of techniques so that they can be replicated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GB" sz="2400" dirty="0">
                <a:cs typeface="Calibri" panose="020F0502020204030204" pitchFamily="34" charset="0"/>
              </a:rPr>
              <a:t>Process and outcome evaluation</a:t>
            </a:r>
            <a:endParaRPr lang="en-GB" dirty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50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5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6" y="1667602"/>
            <a:ext cx="8687650" cy="4566288"/>
          </a:xfrm>
        </p:spPr>
        <p:txBody>
          <a:bodyPr>
            <a:normAutofit fontScale="77500" lnSpcReduction="20000"/>
          </a:bodyPr>
          <a:lstStyle/>
          <a:p>
            <a:r>
              <a:rPr lang="en-GB" sz="2100" dirty="0">
                <a:solidFill>
                  <a:schemeClr val="tx1"/>
                </a:solidFill>
              </a:rPr>
              <a:t>Ajzen, I. (1991) ‘The Theory of Planned Behaviour’, </a:t>
            </a:r>
            <a:r>
              <a:rPr lang="en-GB" sz="2100" i="1" dirty="0">
                <a:solidFill>
                  <a:schemeClr val="tx1"/>
                </a:solidFill>
              </a:rPr>
              <a:t>Organizational Behaviour and Human Decision Processes</a:t>
            </a:r>
            <a:r>
              <a:rPr lang="en-GB" sz="2100" dirty="0">
                <a:solidFill>
                  <a:schemeClr val="tx1"/>
                </a:solidFill>
              </a:rPr>
              <a:t>, 50, pp. 179-211.</a:t>
            </a:r>
          </a:p>
          <a:p>
            <a:r>
              <a:rPr lang="en-US" sz="2100" dirty="0"/>
              <a:t>Anjali, and Sabharwal M. (2018) Perceived Barriers of Young Adults for Participation in Physical Activity. </a:t>
            </a:r>
            <a:r>
              <a:rPr lang="en-US" sz="2100" i="1" dirty="0"/>
              <a:t>Current Research in Nutrition and Food Science</a:t>
            </a:r>
            <a:r>
              <a:rPr lang="en-US" sz="2100" dirty="0"/>
              <a:t>; 6(2).  </a:t>
            </a:r>
          </a:p>
          <a:p>
            <a:r>
              <a:rPr lang="en-US" sz="2100" dirty="0"/>
              <a:t>Biddle, S.J.H., </a:t>
            </a:r>
            <a:r>
              <a:rPr lang="en-US" sz="2100" dirty="0" err="1"/>
              <a:t>Mutrie</a:t>
            </a:r>
            <a:r>
              <a:rPr lang="en-US" sz="2100" dirty="0"/>
              <a:t>, N. and </a:t>
            </a:r>
            <a:r>
              <a:rPr lang="en-US" sz="2100" dirty="0" err="1"/>
              <a:t>Gorely</a:t>
            </a:r>
            <a:r>
              <a:rPr lang="en-US" sz="2100" dirty="0"/>
              <a:t>, T. (2015) </a:t>
            </a:r>
            <a:r>
              <a:rPr lang="en-US" sz="2100" i="1" dirty="0"/>
              <a:t>Psychology of physical activity: determinants, wellbeing and interventions</a:t>
            </a:r>
            <a:r>
              <a:rPr lang="en-US" sz="2100" dirty="0"/>
              <a:t>. 2nd ed. London: Routledge</a:t>
            </a:r>
          </a:p>
          <a:p>
            <a:r>
              <a:rPr lang="en-GB" sz="2100" dirty="0"/>
              <a:t>Buck, D., and </a:t>
            </a:r>
            <a:r>
              <a:rPr lang="en-GB" sz="2100" dirty="0" err="1"/>
              <a:t>Frosini</a:t>
            </a:r>
            <a:r>
              <a:rPr lang="en-GB" sz="2100" dirty="0"/>
              <a:t>, F. (2012) </a:t>
            </a:r>
            <a:r>
              <a:rPr lang="en-GB" sz="2100" i="1" dirty="0"/>
              <a:t>Clustering of unhealthy behaviours over time</a:t>
            </a:r>
            <a:r>
              <a:rPr lang="en-GB" sz="2100" dirty="0"/>
              <a:t>. London: The Kings Fund.</a:t>
            </a:r>
          </a:p>
          <a:p>
            <a:r>
              <a:rPr lang="en-US" sz="2100" dirty="0" err="1"/>
              <a:t>Dishman</a:t>
            </a:r>
            <a:r>
              <a:rPr lang="en-US" sz="2100" dirty="0"/>
              <a:t>, R.K., Heath, G.W. and Lee, I-M (2013) </a:t>
            </a:r>
            <a:r>
              <a:rPr lang="en-US" sz="2100" i="1" dirty="0"/>
              <a:t>Physical Activity Epidemiology</a:t>
            </a:r>
            <a:r>
              <a:rPr lang="en-US" sz="2100" dirty="0"/>
              <a:t>. 2nd ed. </a:t>
            </a:r>
            <a:r>
              <a:rPr lang="en-US" sz="2100" dirty="0" err="1"/>
              <a:t>Champaigne</a:t>
            </a:r>
            <a:r>
              <a:rPr lang="en-US" sz="2100" dirty="0"/>
              <a:t>, IL: Human Kinetics</a:t>
            </a:r>
          </a:p>
          <a:p>
            <a:r>
              <a:rPr lang="en-US" sz="2100" dirty="0" err="1"/>
              <a:t>Forberger</a:t>
            </a:r>
            <a:r>
              <a:rPr lang="en-US" sz="2100" dirty="0"/>
              <a:t>, S., </a:t>
            </a:r>
            <a:r>
              <a:rPr lang="en-US" sz="2100" dirty="0" err="1"/>
              <a:t>Reisch</a:t>
            </a:r>
            <a:r>
              <a:rPr lang="en-US" sz="2100" dirty="0"/>
              <a:t>, L., </a:t>
            </a:r>
            <a:r>
              <a:rPr lang="en-US" sz="2100" dirty="0" err="1"/>
              <a:t>Kampfmann</a:t>
            </a:r>
            <a:r>
              <a:rPr lang="en-US" sz="2100" dirty="0"/>
              <a:t>, T. and </a:t>
            </a:r>
            <a:r>
              <a:rPr lang="en-US" sz="2100" dirty="0" err="1"/>
              <a:t>Zeeb</a:t>
            </a:r>
            <a:r>
              <a:rPr lang="en-US" sz="2100" dirty="0"/>
              <a:t>, H. (2019) Nudging to move: a scooping review of the use of </a:t>
            </a:r>
            <a:r>
              <a:rPr lang="en-US" sz="2100" dirty="0" err="1"/>
              <a:t>chpoice</a:t>
            </a:r>
            <a:r>
              <a:rPr lang="en-US" sz="2100" dirty="0"/>
              <a:t> architecture interventions to promote physical activity in the general population. International Journal of </a:t>
            </a:r>
            <a:r>
              <a:rPr lang="en-US" sz="2100" i="1" dirty="0" err="1"/>
              <a:t>Behavioural</a:t>
            </a:r>
            <a:r>
              <a:rPr lang="en-US" sz="2100" i="1" dirty="0"/>
              <a:t> Nutrition and Physical Activity </a:t>
            </a:r>
            <a:r>
              <a:rPr lang="en-US" sz="2100" dirty="0"/>
              <a:t>16 (77)</a:t>
            </a:r>
          </a:p>
          <a:p>
            <a:r>
              <a:rPr lang="en-GB" sz="2100" dirty="0">
                <a:cs typeface="Calibri" panose="020F0502020204030204" pitchFamily="34" charset="0"/>
              </a:rPr>
              <a:t>Green, L.W. and Kreuter, M.W. (1991). </a:t>
            </a:r>
            <a:r>
              <a:rPr lang="en-GB" sz="2100" i="1" dirty="0">
                <a:cs typeface="Calibri" panose="020F0502020204030204" pitchFamily="34" charset="0"/>
              </a:rPr>
              <a:t>Health Promotion Planning: An Educational and Environmental Approach</a:t>
            </a:r>
            <a:r>
              <a:rPr lang="en-GB" sz="2100" dirty="0">
                <a:cs typeface="Calibri" panose="020F0502020204030204" pitchFamily="34" charset="0"/>
              </a:rPr>
              <a:t>. Mountain View, CA: Mayfield.</a:t>
            </a:r>
            <a:r>
              <a:rPr lang="en-GB" sz="2100" i="1" dirty="0">
                <a:cs typeface="Calibri" panose="020F0502020204030204" pitchFamily="34" charset="0"/>
              </a:rPr>
              <a:t> </a:t>
            </a:r>
          </a:p>
          <a:p>
            <a:r>
              <a:rPr lang="en-US" sz="2100" dirty="0"/>
              <a:t>Hardman, A.E. and </a:t>
            </a:r>
            <a:r>
              <a:rPr lang="en-US" sz="2100" dirty="0" err="1"/>
              <a:t>Stensel</a:t>
            </a:r>
            <a:r>
              <a:rPr lang="en-US" sz="2100" dirty="0"/>
              <a:t>, D. (2009) </a:t>
            </a:r>
            <a:r>
              <a:rPr lang="en-US" sz="2100" i="1" dirty="0"/>
              <a:t>Physical Activity and Health: The evidence explained</a:t>
            </a:r>
            <a:r>
              <a:rPr lang="en-US" sz="2100" dirty="0"/>
              <a:t>. London: Routledge.</a:t>
            </a:r>
          </a:p>
          <a:p>
            <a:endParaRPr lang="en-GB" sz="2100" dirty="0"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51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90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12776"/>
            <a:ext cx="9047691" cy="5328592"/>
          </a:xfrm>
        </p:spPr>
        <p:txBody>
          <a:bodyPr>
            <a:noAutofit/>
          </a:bodyPr>
          <a:lstStyle/>
          <a:p>
            <a:r>
              <a:rPr lang="en-GB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Halpern, D. (2016) </a:t>
            </a:r>
            <a:r>
              <a:rPr lang="en-GB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Behavioural insights and healthier lives</a:t>
            </a:r>
            <a:r>
              <a:rPr lang="en-GB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Victorian Health Promotion Foundation, Melbourne.</a:t>
            </a:r>
          </a:p>
          <a:p>
            <a:r>
              <a:rPr lang="en-GB" sz="1400" dirty="0">
                <a:cs typeface="Calibri" panose="020F0502020204030204" pitchFamily="34" charset="0"/>
              </a:rPr>
              <a:t>Michie, S., Ashford, S., </a:t>
            </a:r>
            <a:r>
              <a:rPr lang="en-GB" sz="1400" dirty="0" err="1">
                <a:cs typeface="Calibri" panose="020F0502020204030204" pitchFamily="34" charset="0"/>
              </a:rPr>
              <a:t>Sniehotta</a:t>
            </a:r>
            <a:r>
              <a:rPr lang="en-GB" sz="1400" dirty="0">
                <a:cs typeface="Calibri" panose="020F0502020204030204" pitchFamily="34" charset="0"/>
              </a:rPr>
              <a:t>, F., Dombrowski, S., Bishop, A., and French, D. (2011). A refined taxonomy of behaviour change techniques to help people change their physical activity and healthy eating behaviours: The CALO-RE taxonomy. </a:t>
            </a:r>
            <a:r>
              <a:rPr lang="en-GB" sz="1400" i="1" dirty="0">
                <a:cs typeface="Calibri" panose="020F0502020204030204" pitchFamily="34" charset="0"/>
              </a:rPr>
              <a:t>Psychology and Health</a:t>
            </a:r>
            <a:r>
              <a:rPr lang="en-GB" sz="1400" dirty="0">
                <a:cs typeface="Calibri" panose="020F0502020204030204" pitchFamily="34" charset="0"/>
              </a:rPr>
              <a:t>, 26(11), 1479-1498.</a:t>
            </a:r>
          </a:p>
          <a:p>
            <a:r>
              <a:rPr lang="en-GB" sz="1400" dirty="0">
                <a:cs typeface="Calibri" panose="020F0502020204030204" pitchFamily="34" charset="0"/>
              </a:rPr>
              <a:t>Mindspace (2010). </a:t>
            </a:r>
            <a:r>
              <a:rPr lang="en-GB" sz="1400" i="1" dirty="0">
                <a:cs typeface="Calibri" panose="020F0502020204030204" pitchFamily="34" charset="0"/>
              </a:rPr>
              <a:t>Influencing behaviour through public policy</a:t>
            </a:r>
            <a:r>
              <a:rPr lang="en-GB" sz="1400" dirty="0">
                <a:cs typeface="Calibri" panose="020F0502020204030204" pitchFamily="34" charset="0"/>
              </a:rPr>
              <a:t>.  [Online] Available at: </a:t>
            </a:r>
            <a:r>
              <a:rPr lang="en-GB" sz="1400" dirty="0">
                <a:cs typeface="Calibri" panose="020F0502020204030204" pitchFamily="34" charset="0"/>
                <a:hlinkClick r:id="rId2"/>
              </a:rPr>
              <a:t>http://www.instituteforgovernment.org.uk/our-work/better-policy-making/mindspace-behavioural-economics</a:t>
            </a:r>
            <a:r>
              <a:rPr lang="en-GB" sz="1400" dirty="0">
                <a:cs typeface="Calibri" panose="020F0502020204030204" pitchFamily="34" charset="0"/>
              </a:rPr>
              <a:t> (</a:t>
            </a:r>
            <a:r>
              <a:rPr lang="en-US" sz="1400" dirty="0"/>
              <a:t>accessed 8 March 2022). </a:t>
            </a:r>
          </a:p>
          <a:p>
            <a:r>
              <a:rPr lang="en-GB" sz="1400" dirty="0" err="1"/>
              <a:t>Naar</a:t>
            </a:r>
            <a:r>
              <a:rPr lang="en-GB" sz="1400" dirty="0"/>
              <a:t>-King, S., Earnshaw, P. and </a:t>
            </a:r>
            <a:r>
              <a:rPr lang="en-GB" sz="1400" dirty="0" err="1"/>
              <a:t>Breckon</a:t>
            </a:r>
            <a:r>
              <a:rPr lang="en-GB" sz="1400" dirty="0"/>
              <a:t>, J., 2013. Toward a universal maintenance intervention: Integrating cognitive-behavioural treatment with motivational interviewing for maintenance of behaviour change. </a:t>
            </a:r>
            <a:r>
              <a:rPr lang="en-GB" sz="1400" i="1" dirty="0"/>
              <a:t>Journal of Cognitive Psychotherapy</a:t>
            </a:r>
            <a:r>
              <a:rPr lang="en-GB" sz="1400" dirty="0"/>
              <a:t>, </a:t>
            </a:r>
            <a:r>
              <a:rPr lang="en-GB" sz="1400" i="1" dirty="0"/>
              <a:t>27</a:t>
            </a:r>
            <a:r>
              <a:rPr lang="en-GB" sz="1400" dirty="0"/>
              <a:t>(2), pp.126-137.</a:t>
            </a:r>
          </a:p>
          <a:p>
            <a:r>
              <a:rPr lang="en-US" sz="1400" dirty="0"/>
              <a:t>Thaler, R. and </a:t>
            </a:r>
            <a:r>
              <a:rPr lang="en-US" sz="1400" dirty="0" err="1"/>
              <a:t>Sunstein</a:t>
            </a:r>
            <a:r>
              <a:rPr lang="en-US" sz="1400" dirty="0"/>
              <a:t>, C. (2008) </a:t>
            </a:r>
            <a:r>
              <a:rPr lang="en-US" sz="1400" i="1" dirty="0"/>
              <a:t>Nudge; Improving decisions about health, wealth, and happiness.</a:t>
            </a:r>
            <a:r>
              <a:rPr lang="en-US" sz="1400" dirty="0"/>
              <a:t>, London: Yale University Press.</a:t>
            </a:r>
          </a:p>
          <a:p>
            <a:r>
              <a:rPr lang="en-US" sz="1400" dirty="0"/>
              <a:t>Van der Meiden, I., </a:t>
            </a:r>
            <a:r>
              <a:rPr lang="en-US" sz="1400" dirty="0" err="1"/>
              <a:t>Kok</a:t>
            </a:r>
            <a:r>
              <a:rPr lang="en-US" sz="1400" dirty="0"/>
              <a:t>, H. and Van der Velde, G. (2019) Nudging physical activity in offices. </a:t>
            </a:r>
            <a:r>
              <a:rPr lang="en-US" sz="1400" i="1" dirty="0"/>
              <a:t>Journal of Facilities Management</a:t>
            </a:r>
            <a:r>
              <a:rPr lang="en-US" sz="1400" dirty="0"/>
              <a:t>. 17 (4), p317-330.</a:t>
            </a:r>
          </a:p>
          <a:p>
            <a:r>
              <a:rPr lang="en-US" sz="1400" dirty="0"/>
              <a:t>Women in Sport (2022) </a:t>
            </a:r>
            <a:r>
              <a:rPr lang="en-US" sz="1400" i="1" dirty="0"/>
              <a:t>Reframing sport for teenage girls: tackling teenage disengagement. </a:t>
            </a:r>
            <a:r>
              <a:rPr lang="en-US" sz="1400" dirty="0"/>
              <a:t>Available at: </a:t>
            </a:r>
            <a:r>
              <a:rPr lang="en-GB" sz="1400" dirty="0">
                <a:hlinkClick r:id="rId3"/>
              </a:rPr>
              <a:t>https://www.womeninsport.org/wp-content/uploads/2022/03/Tackling-Teenage-Disengagement-March-2022.pdf</a:t>
            </a:r>
            <a:r>
              <a:rPr lang="en-GB" sz="1400" dirty="0"/>
              <a:t> </a:t>
            </a:r>
            <a:r>
              <a:rPr lang="en-US" sz="1400" dirty="0"/>
              <a:t>(accessed 8 March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6C9A-3871-494C-AE1E-BD05BD5657D7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31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ABDBD-389A-4DA6-B5E8-0D6593D41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36B0E-FA6E-4C86-830B-C2B8AFA4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130437"/>
            <a:ext cx="779767" cy="370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4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GB" dirty="0"/>
              <a:t>Lifestyle…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19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en-GB" dirty="0"/>
              <a:t>Multiple lifestyle risk</a:t>
            </a:r>
          </a:p>
          <a:p>
            <a:r>
              <a:rPr lang="en-GB" dirty="0"/>
              <a:t>‘Clustering’ of unhealthy behaviours </a:t>
            </a:r>
          </a:p>
          <a:p>
            <a:r>
              <a:rPr lang="en-GB" dirty="0"/>
              <a:t>70% of adults engage in two or more unhealthy behaviours (excess alcohol , poor diet, low PA, smoking)</a:t>
            </a:r>
          </a:p>
          <a:p>
            <a:r>
              <a:rPr lang="en-GB" dirty="0"/>
              <a:t>People with no qualifications are five times more likely to engage in all four behaviour than those of high educational attainment</a:t>
            </a:r>
          </a:p>
          <a:p>
            <a:pPr marL="0" indent="0">
              <a:buNone/>
            </a:pPr>
            <a:r>
              <a:rPr lang="en-GB" dirty="0"/>
              <a:t>(Buck and </a:t>
            </a:r>
            <a:r>
              <a:rPr lang="en-GB" dirty="0" err="1"/>
              <a:t>Frosini</a:t>
            </a:r>
            <a:r>
              <a:rPr lang="en-GB" dirty="0"/>
              <a:t>, 2012)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9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>
              <a:defRPr/>
            </a:pPr>
            <a:r>
              <a:rPr lang="en-GB"/>
              <a:t>Belloc, Breslow and Enstrom (1972) considered 7 health behaviours: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E3E064C-39F7-437C-866D-F27CC0F3931E}" type="slidenum">
              <a:rPr lang="en-GB" sz="1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</a:t>
            </a:fld>
            <a:endParaRPr lang="en-GB" sz="190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204240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691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5B6C9A-3871-494C-AE1E-BD05BD5657D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/>
          </a:p>
        </p:txBody>
      </p:sp>
      <p:sp>
        <p:nvSpPr>
          <p:cNvPr id="2" name="TextBox 1"/>
          <p:cNvSpPr txBox="1"/>
          <p:nvPr/>
        </p:nvSpPr>
        <p:spPr>
          <a:xfrm>
            <a:off x="1683956" y="2133600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/>
              <a:t>Let’s get Mike active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72"/>
          <a:stretch/>
        </p:blipFill>
        <p:spPr bwMode="auto">
          <a:xfrm>
            <a:off x="6091916" y="10"/>
            <a:ext cx="61000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7529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CC"/>
      </a:dk2>
      <a:lt2>
        <a:srgbClr val="FFFF00"/>
      </a:lt2>
      <a:accent1>
        <a:srgbClr val="FF9900"/>
      </a:accent1>
      <a:accent2>
        <a:srgbClr val="00FFFF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9E001E286E740B0D7B69DB48772DA" ma:contentTypeVersion="7" ma:contentTypeDescription="Create a new document." ma:contentTypeScope="" ma:versionID="1c65ba12b5e36989029a2a280646be8f">
  <xsd:schema xmlns:xsd="http://www.w3.org/2001/XMLSchema" xmlns:xs="http://www.w3.org/2001/XMLSchema" xmlns:p="http://schemas.microsoft.com/office/2006/metadata/properties" xmlns:ns3="458001ad-7583-42ee-b132-bca17071abac" targetNamespace="http://schemas.microsoft.com/office/2006/metadata/properties" ma:root="true" ma:fieldsID="528aec0c0c15d3e5b4a05846517761bc" ns3:_="">
    <xsd:import namespace="458001ad-7583-42ee-b132-bca17071ab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001ad-7583-42ee-b132-bca17071a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AF5F94-8E0E-4BC6-920A-1A51F2CF90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8001ad-7583-42ee-b132-bca17071ab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BEFBE1-505A-4A67-81A0-948CCCD22C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9B71D1-714D-4007-A1F8-BE8BCD43AB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11128</TotalTime>
  <Words>3342</Words>
  <Application>Microsoft Office PowerPoint</Application>
  <PresentationFormat>Widescreen</PresentationFormat>
  <Paragraphs>480</Paragraphs>
  <Slides>52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Century Gothic</vt:lpstr>
      <vt:lpstr>Times New Roman</vt:lpstr>
      <vt:lpstr>Wingdings 3</vt:lpstr>
      <vt:lpstr>Default Design</vt:lpstr>
      <vt:lpstr>Wisp</vt:lpstr>
      <vt:lpstr>Behavioural Aspects of Physical Activity</vt:lpstr>
      <vt:lpstr>Learning outcomes</vt:lpstr>
      <vt:lpstr>Three modern trends that will increase the prevalence of NCDs in this century</vt:lpstr>
      <vt:lpstr>Three main behaviours…..that cause preventable deaths</vt:lpstr>
      <vt:lpstr>Evidence so far</vt:lpstr>
      <vt:lpstr>PowerPoint Presentation</vt:lpstr>
      <vt:lpstr>Lifestyle…</vt:lpstr>
      <vt:lpstr>Belloc, Breslow and Enstrom (1972) considered 7 health behaviours:</vt:lpstr>
      <vt:lpstr>PowerPoint Presentation</vt:lpstr>
      <vt:lpstr>PowerPoint Presentation</vt:lpstr>
      <vt:lpstr>PowerPoint Presentation</vt:lpstr>
      <vt:lpstr>PowerPoint Presentation</vt:lpstr>
      <vt:lpstr>Barriers to being active</vt:lpstr>
      <vt:lpstr>Personal factors influencing PA (Dishman, Heath and Lee, 2013)</vt:lpstr>
      <vt:lpstr>Personal factors influencing PA (Dishman, Heath and Lee, 2013)</vt:lpstr>
      <vt:lpstr>Personal factors influencing PA (Dishman, Heath and Lee, 2013)</vt:lpstr>
      <vt:lpstr>Personal factors influencing PA (Dishman, Heath and Lee, 2013)</vt:lpstr>
      <vt:lpstr>Social factors influencing PA (Dishman, Heath and Lee, 2013)</vt:lpstr>
      <vt:lpstr>Social factors influencing PA (Dishman, Heath and Lee, 2013)</vt:lpstr>
      <vt:lpstr>Perceived PA barriers in students -  Anjali and Sabharwal (2018)</vt:lpstr>
      <vt:lpstr>PA disengagement in teenage girls</vt:lpstr>
      <vt:lpstr>The wider determinants of health</vt:lpstr>
      <vt:lpstr>PowerPoint Presentation</vt:lpstr>
      <vt:lpstr>Suggestions for overcoming PA barriers</vt:lpstr>
      <vt:lpstr>Suggestions for overcoming PA barriers</vt:lpstr>
      <vt:lpstr>Suggestions for overcoming PA barriers</vt:lpstr>
      <vt:lpstr>What influences our behaviour?</vt:lpstr>
      <vt:lpstr>Changing people’s behaviour</vt:lpstr>
      <vt:lpstr>The role of beliefs in behaviour change</vt:lpstr>
      <vt:lpstr>Self-efficacy (Bandura, 1986)</vt:lpstr>
      <vt:lpstr>Motivation</vt:lpstr>
      <vt:lpstr>Behavioural regulation (Biddle, Mutrie and Gorely, 2015)</vt:lpstr>
      <vt:lpstr>Behavioural regulation (Biddle, Mutrie and Gorely, 2015)</vt:lpstr>
      <vt:lpstr>Behavioural theoretical frameworks featured in PA/exercise psychology</vt:lpstr>
      <vt:lpstr>The Health Belief Model (HBM) (Rosenstock, 1966)</vt:lpstr>
      <vt:lpstr>The Health Belief Model (HBM) (Rosenstock, 1966)</vt:lpstr>
      <vt:lpstr>The Health Belief Model (HBM) (Rosenstock, 1966)</vt:lpstr>
      <vt:lpstr>Theory of Planned Behaviour (Ajzen, 1991)</vt:lpstr>
      <vt:lpstr>Theory of Planned Behaviour (Ajzen, 1991)</vt:lpstr>
      <vt:lpstr>Theory of Planned Behaviour (Ajzen, 1991)</vt:lpstr>
      <vt:lpstr>The Transtheoretical Model (TTM) (Prochaska and DiClemente, 1983)</vt:lpstr>
      <vt:lpstr>The Transtheoretical Model (TTM) (Prochaska and DiClemente, 1983)</vt:lpstr>
      <vt:lpstr>So how do we make changes?</vt:lpstr>
      <vt:lpstr>PowerPoint Presentation</vt:lpstr>
      <vt:lpstr>Nudge theory</vt:lpstr>
      <vt:lpstr>Nudge theory</vt:lpstr>
      <vt:lpstr>Nudge theory in action</vt:lpstr>
      <vt:lpstr>Example of a settings-based nudge intervention</vt:lpstr>
      <vt:lpstr>Behaviour change guidance</vt:lpstr>
      <vt:lpstr>NICE PH49 (2014)</vt:lpstr>
      <vt:lpstr>References </vt:lpstr>
      <vt:lpstr>References </vt:lpstr>
    </vt:vector>
  </TitlesOfParts>
  <Company>Canterbury Christ Church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Activity and Health</dc:title>
  <dc:creator>Sheppard, Gail (gail.sheppard@canterbury.ac.uk)</dc:creator>
  <cp:lastModifiedBy>Sandra Okwara</cp:lastModifiedBy>
  <cp:revision>116</cp:revision>
  <cp:lastPrinted>2019-03-26T11:42:50Z</cp:lastPrinted>
  <dcterms:created xsi:type="dcterms:W3CDTF">2016-02-23T12:42:14Z</dcterms:created>
  <dcterms:modified xsi:type="dcterms:W3CDTF">2022-10-06T06:13:08Z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0x01010011F9E001E286E740B0D7B69DB48772DA</vt:lpwstr>
  </property>
</Properties>
</file>